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1" autoAdjust="0"/>
  </p:normalViewPr>
  <p:slideViewPr>
    <p:cSldViewPr snapToGrid="0">
      <p:cViewPr>
        <p:scale>
          <a:sx n="90" d="100"/>
          <a:sy n="90" d="100"/>
        </p:scale>
        <p:origin x="135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1290753</c:v>
                </c:pt>
                <c:pt idx="1">
                  <c:v>1466273</c:v>
                </c:pt>
                <c:pt idx="2">
                  <c:v>1374946</c:v>
                </c:pt>
                <c:pt idx="3">
                  <c:v>994031</c:v>
                </c:pt>
                <c:pt idx="4">
                  <c:v>923308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198760"/>
        <c:axId val="179037280"/>
      </c:barChart>
      <c:catAx>
        <c:axId val="17919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9037280"/>
        <c:crosses val="autoZero"/>
        <c:auto val="1"/>
        <c:lblAlgn val="ctr"/>
        <c:lblOffset val="100"/>
        <c:noMultiLvlLbl val="0"/>
      </c:catAx>
      <c:valAx>
        <c:axId val="17903728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9198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1289054</c:v>
                </c:pt>
                <c:pt idx="1">
                  <c:v>1455353</c:v>
                </c:pt>
                <c:pt idx="2">
                  <c:v>1415664</c:v>
                </c:pt>
                <c:pt idx="3">
                  <c:v>981335</c:v>
                </c:pt>
                <c:pt idx="4">
                  <c:v>897916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547600"/>
        <c:axId val="179545640"/>
      </c:barChart>
      <c:catAx>
        <c:axId val="17954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9545640"/>
        <c:crosses val="autoZero"/>
        <c:auto val="1"/>
        <c:lblAlgn val="ctr"/>
        <c:lblOffset val="100"/>
        <c:noMultiLvlLbl val="0"/>
      </c:catAx>
      <c:valAx>
        <c:axId val="1795456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9547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0233465142733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1699</c:v>
                </c:pt>
                <c:pt idx="1">
                  <c:v>10920</c:v>
                </c:pt>
                <c:pt idx="2">
                  <c:v>-40718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544856"/>
        <c:axId val="179542896"/>
      </c:barChart>
      <c:catAx>
        <c:axId val="17954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9542896"/>
        <c:crosses val="autoZero"/>
        <c:auto val="1"/>
        <c:lblAlgn val="ctr"/>
        <c:lblOffset val="100"/>
        <c:noMultiLvlLbl val="0"/>
      </c:catAx>
      <c:valAx>
        <c:axId val="17954289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9544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 и неналоговые, 465 121 тыс. руб.</c:v>
                </c:pt>
                <c:pt idx="1">
                  <c:v>Безвозмездные поступления, 909 826 тыс. руб.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0.33828285744832348</c:v>
                </c:pt>
                <c:pt idx="1">
                  <c:v>0.66171714255167657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64713408618972"/>
          <c:y val="0.82782321269221637"/>
          <c:w val="0.66159275194413936"/>
          <c:h val="0.12723076535142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defTabSz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Налоговые и неналоговые доходы</a:t>
            </a:r>
          </a:p>
        </c:rich>
      </c:tx>
      <c:layout>
        <c:manualLayout>
          <c:xMode val="edge"/>
          <c:yMode val="edge"/>
          <c:x val="0.32377145238406385"/>
          <c:y val="2.4495641606097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0406926831004274E-2"/>
          <c:y val="0.22899040061043491"/>
          <c:w val="0.44460813960807932"/>
          <c:h val="0.72728638455334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1.8898424307817897E-2"/>
                  <c:y val="3.6457406002105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841317735088344E-5"/>
                  <c:y val="-1.04711972906447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783132168117444E-2"/>
                  <c:y val="-6.63554135346553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058998818848464E-2"/>
                  <c:y val="-2.33603593802993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076403610624623E-2"/>
                  <c:y val="-1.502066760446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3536824351618623E-2"/>
                  <c:y val="-3.715162353904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673702385872654E-2"/>
                  <c:y val="-2.2704957847663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12230573596289221"/>
                  <c:y val="-1.83190232620047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лиц, 377 768 тыс. руб.</c:v>
                </c:pt>
                <c:pt idx="1">
                  <c:v>Акцизы, 193 тыс. руб.</c:v>
                </c:pt>
                <c:pt idx="2">
                  <c:v>Налоги на совокупный доходов, 5 219 тыс. руб.</c:v>
                </c:pt>
                <c:pt idx="3">
                  <c:v>Государственная пошлина, 1 235 тыс. руб.</c:v>
                </c:pt>
                <c:pt idx="4">
                  <c:v>Доходы от использования имущества, 36 280 тыс. руб.</c:v>
                </c:pt>
                <c:pt idx="5">
                  <c:v>Платежи при пользовании природными ресурсами, 6 600 тыс. руб.</c:v>
                </c:pt>
                <c:pt idx="6">
                  <c:v>Доходы от оказания платных услуг, 27 639 тыс. руб.</c:v>
                </c:pt>
                <c:pt idx="7">
                  <c:v>Доходы от продажи материальные и нематериальных активов, 8 000 тыс. руб.</c:v>
                </c:pt>
                <c:pt idx="8">
                  <c:v>Штрафы, 2 188 тыс. руб.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377768</c:v>
                </c:pt>
                <c:pt idx="1">
                  <c:v>193</c:v>
                </c:pt>
                <c:pt idx="2">
                  <c:v>5219</c:v>
                </c:pt>
                <c:pt idx="3">
                  <c:v>1235</c:v>
                </c:pt>
                <c:pt idx="4">
                  <c:v>36280</c:v>
                </c:pt>
                <c:pt idx="5">
                  <c:v>6600</c:v>
                </c:pt>
                <c:pt idx="6">
                  <c:v>27639</c:v>
                </c:pt>
                <c:pt idx="7">
                  <c:v>8000</c:v>
                </c:pt>
                <c:pt idx="8">
                  <c:v>2188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367108917855"/>
          <c:y val="0.17019916260535661"/>
          <c:w val="0.43336738405328062"/>
          <c:h val="0.75710768273533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000" b="0" i="0" u="none" strike="noStrike" kern="0" spc="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defTabSz="0"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Безвозмездные поступления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436807462709047E-2"/>
          <c:y val="0.22430071806851681"/>
          <c:w val="0.43700768663048445"/>
          <c:h val="0.681057770040928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0625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Субсидии, 300 787 тыс. руб.</c:v>
                </c:pt>
                <c:pt idx="1">
                  <c:v>Субвенции, 608 039 тыс. руб.</c:v>
                </c:pt>
                <c:pt idx="2">
                  <c:v>Прочие безвозмездные поступления, 1 000 тыс. руб.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 formatCode="General">
                  <c:v>300787</c:v>
                </c:pt>
                <c:pt idx="1">
                  <c:v>608039</c:v>
                </c:pt>
                <c:pt idx="2" formatCode="General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574363505826468"/>
          <c:y val="0.39818734881141399"/>
          <c:w val="0.39767836699791059"/>
          <c:h val="0.26968679217764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1916623583976E-2"/>
          <c:y val="9.940888553026396E-2"/>
          <c:w val="0.43306559398530342"/>
          <c:h val="0.83784745167848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2.5262807795982671E-3"/>
                  <c:y val="-3.01169581397996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157352083773814E-2"/>
                  <c:y val="-1.756822558154976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2.5262807795983135E-2"/>
                  <c:y val="-7.529239534949899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вопросы, 94 621 тыс. руб.</c:v>
                </c:pt>
                <c:pt idx="1">
                  <c:v>Национальная оборона, 3 223 тыс. руб.</c:v>
                </c:pt>
                <c:pt idx="2">
                  <c:v>Национальная безопасность и правоохранительная деятельность, 70 тыс. руб.</c:v>
                </c:pt>
                <c:pt idx="3">
                  <c:v>Национальная экономика, 19 027 тыс. руб.</c:v>
                </c:pt>
                <c:pt idx="4">
                  <c:v>Жилищно-коммунальное хозяйство, 299 398 тыс. руб.</c:v>
                </c:pt>
                <c:pt idx="5">
                  <c:v>Образование, 924 561 тыс. руб.</c:v>
                </c:pt>
                <c:pt idx="6">
                  <c:v>Культура, кинематография, 22 339 тыс. руб.</c:v>
                </c:pt>
                <c:pt idx="7">
                  <c:v>Социальная политика, 30 677 тыс. руб.</c:v>
                </c:pt>
                <c:pt idx="8">
                  <c:v>Физическая культура и спорт, 755 тыс. руб.</c:v>
                </c:pt>
                <c:pt idx="9">
                  <c:v>Обслуживание государственного и муниципального долга, 20 тыс. руб.</c:v>
                </c:pt>
                <c:pt idx="10">
                  <c:v>Межбюджетные трансферты общего характера бюджетам муниципальных образований, 20 974 тыс. руб.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94621</c:v>
                </c:pt>
                <c:pt idx="1">
                  <c:v>3223</c:v>
                </c:pt>
                <c:pt idx="2">
                  <c:v>70</c:v>
                </c:pt>
                <c:pt idx="3">
                  <c:v>19027</c:v>
                </c:pt>
                <c:pt idx="4">
                  <c:v>299398</c:v>
                </c:pt>
                <c:pt idx="5">
                  <c:v>924561</c:v>
                </c:pt>
                <c:pt idx="6">
                  <c:v>22339</c:v>
                </c:pt>
                <c:pt idx="7">
                  <c:v>30677</c:v>
                </c:pt>
                <c:pt idx="8">
                  <c:v>755</c:v>
                </c:pt>
                <c:pt idx="9">
                  <c:v>20</c:v>
                </c:pt>
                <c:pt idx="10">
                  <c:v>20974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05546563899344"/>
          <c:y val="0.13476469371660518"/>
          <c:w val="0.44004031360047735"/>
          <c:h val="0.81885086624803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E54A7-A201-4C04-ABFD-EAF21A142A0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995A70B-07E0-4DC4-83C1-DB3A71E2F7F4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Бюджетная система Российской Федерации</a:t>
          </a:r>
        </a:p>
      </dgm:t>
    </dgm:pt>
    <dgm:pt modelId="{036ECA5D-43DB-43D4-8F53-58877150B74C}" type="parTrans" cxnId="{45D50C63-D5DF-46AD-B6C4-8DB74B71ACBA}">
      <dgm:prSet/>
      <dgm:spPr/>
      <dgm:t>
        <a:bodyPr/>
        <a:lstStyle/>
        <a:p>
          <a:endParaRPr lang="ru-RU" sz="900"/>
        </a:p>
      </dgm:t>
    </dgm:pt>
    <dgm:pt modelId="{5363E1BF-1803-4079-A1D0-5D3ADDD3A845}" type="sibTrans" cxnId="{45D50C63-D5DF-46AD-B6C4-8DB74B71ACBA}">
      <dgm:prSet/>
      <dgm:spPr/>
      <dgm:t>
        <a:bodyPr/>
        <a:lstStyle/>
        <a:p>
          <a:endParaRPr lang="ru-RU" sz="900"/>
        </a:p>
      </dgm:t>
    </dgm:pt>
    <dgm:pt modelId="{64B85730-E323-4CDD-8D6C-F979AE9D4F2C}">
      <dgm:prSet phldrT="[Текст]" custT="1"/>
      <dgm:spPr/>
      <dgm:t>
        <a:bodyPr/>
        <a:lstStyle/>
        <a:p>
          <a:r>
            <a:rPr lang="ru-RU" sz="900" b="0" i="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dirty="0"/>
        </a:p>
      </dgm:t>
    </dgm:pt>
    <dgm:pt modelId="{C71D2E3C-E2AE-446B-ADE2-ACB6D3C738A9}" type="parTrans" cxnId="{7FB60BC5-3BC7-4973-8CB1-8E2F466BB714}">
      <dgm:prSet/>
      <dgm:spPr/>
      <dgm:t>
        <a:bodyPr/>
        <a:lstStyle/>
        <a:p>
          <a:endParaRPr lang="ru-RU" sz="900"/>
        </a:p>
      </dgm:t>
    </dgm:pt>
    <dgm:pt modelId="{45A3A803-150C-4824-AB00-7C74A34BA01B}" type="sibTrans" cxnId="{7FB60BC5-3BC7-4973-8CB1-8E2F466BB714}">
      <dgm:prSet/>
      <dgm:spPr/>
      <dgm:t>
        <a:bodyPr/>
        <a:lstStyle/>
        <a:p>
          <a:endParaRPr lang="ru-RU" sz="900"/>
        </a:p>
      </dgm:t>
    </dgm:pt>
    <dgm:pt modelId="{F78136BB-AE0A-4B57-A419-889E41C9EB3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</a:t>
          </a:r>
        </a:p>
      </dgm:t>
    </dgm:pt>
    <dgm:pt modelId="{AA4C4E88-6A73-4F76-A561-60F788113D20}" type="parTrans" cxnId="{EC281B39-8EC2-4892-8698-22F909ED4609}">
      <dgm:prSet/>
      <dgm:spPr/>
      <dgm:t>
        <a:bodyPr/>
        <a:lstStyle/>
        <a:p>
          <a:endParaRPr lang="ru-RU" sz="900"/>
        </a:p>
      </dgm:t>
    </dgm:pt>
    <dgm:pt modelId="{B84073B4-4245-46D2-958E-850CE6052FF9}" type="sibTrans" cxnId="{EC281B39-8EC2-4892-8698-22F909ED4609}">
      <dgm:prSet/>
      <dgm:spPr/>
      <dgm:t>
        <a:bodyPr/>
        <a:lstStyle/>
        <a:p>
          <a:endParaRPr lang="ru-RU" sz="900"/>
        </a:p>
      </dgm:t>
    </dgm:pt>
    <dgm:pt modelId="{4132CAC4-056D-4129-B595-79DD0133EA7A}">
      <dgm:prSet phldrT="[Текст]" custT="1"/>
      <dgm:spPr/>
      <dgm:t>
        <a:bodyPr/>
        <a:lstStyle/>
        <a:p>
          <a:r>
            <a:rPr lang="ru-RU" sz="900" b="0" i="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dirty="0"/>
        </a:p>
      </dgm:t>
    </dgm:pt>
    <dgm:pt modelId="{761D7CE3-8C62-41A2-87AA-9B8E3A1D2397}" type="parTrans" cxnId="{418C5E6F-FD06-448A-B7F7-1944812F200E}">
      <dgm:prSet/>
      <dgm:spPr/>
      <dgm:t>
        <a:bodyPr/>
        <a:lstStyle/>
        <a:p>
          <a:endParaRPr lang="ru-RU" sz="900"/>
        </a:p>
      </dgm:t>
    </dgm:pt>
    <dgm:pt modelId="{3931ED33-E19C-4BDA-95B7-CBCF221B7EB7}" type="sibTrans" cxnId="{418C5E6F-FD06-448A-B7F7-1944812F200E}">
      <dgm:prSet/>
      <dgm:spPr/>
      <dgm:t>
        <a:bodyPr/>
        <a:lstStyle/>
        <a:p>
          <a:endParaRPr lang="ru-RU" sz="900"/>
        </a:p>
      </dgm:t>
    </dgm:pt>
    <dgm:pt modelId="{76A5CE61-FB17-4A3B-8147-E3B1EB99CAC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Доходы</a:t>
          </a:r>
        </a:p>
      </dgm:t>
    </dgm:pt>
    <dgm:pt modelId="{221A5401-ED4C-4BE2-88C5-DFB6464B6BD4}" type="parTrans" cxnId="{ECBF4E6D-7694-4263-BC40-30E19BE7DB55}">
      <dgm:prSet/>
      <dgm:spPr/>
      <dgm:t>
        <a:bodyPr/>
        <a:lstStyle/>
        <a:p>
          <a:endParaRPr lang="ru-RU" sz="900"/>
        </a:p>
      </dgm:t>
    </dgm:pt>
    <dgm:pt modelId="{9AD1ED92-F427-4924-920B-4EABAFFF4B58}" type="sibTrans" cxnId="{ECBF4E6D-7694-4263-BC40-30E19BE7DB55}">
      <dgm:prSet/>
      <dgm:spPr/>
      <dgm:t>
        <a:bodyPr/>
        <a:lstStyle/>
        <a:p>
          <a:endParaRPr lang="ru-RU" sz="900"/>
        </a:p>
      </dgm:t>
    </dgm:pt>
    <dgm:pt modelId="{4A3B0448-9422-4C4D-B950-C152723859A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Дефицит</a:t>
          </a:r>
        </a:p>
      </dgm:t>
    </dgm:pt>
    <dgm:pt modelId="{BA18EFBA-231B-4035-9376-40666E58BC8C}" type="parTrans" cxnId="{10A5FE6F-B155-4A7C-A0EF-B3BA43373A2D}">
      <dgm:prSet/>
      <dgm:spPr/>
      <dgm:t>
        <a:bodyPr/>
        <a:lstStyle/>
        <a:p>
          <a:endParaRPr lang="ru-RU" sz="900"/>
        </a:p>
      </dgm:t>
    </dgm:pt>
    <dgm:pt modelId="{87019D44-AFB4-45BA-AB4A-65E8131AE4EB}" type="sibTrans" cxnId="{10A5FE6F-B155-4A7C-A0EF-B3BA43373A2D}">
      <dgm:prSet/>
      <dgm:spPr/>
      <dgm:t>
        <a:bodyPr/>
        <a:lstStyle/>
        <a:p>
          <a:endParaRPr lang="ru-RU" sz="900"/>
        </a:p>
      </dgm:t>
    </dgm:pt>
    <dgm:pt modelId="{7FCFE687-CF6C-49E2-9E05-86B871F90C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Расходы</a:t>
          </a:r>
        </a:p>
      </dgm:t>
    </dgm:pt>
    <dgm:pt modelId="{1463FF69-CADA-4F7B-AFE3-21882F0D887F}" type="parTrans" cxnId="{D26DFE1A-63CB-4578-B625-3DCD8BC5D417}">
      <dgm:prSet/>
      <dgm:spPr/>
      <dgm:t>
        <a:bodyPr/>
        <a:lstStyle/>
        <a:p>
          <a:endParaRPr lang="ru-RU" sz="900"/>
        </a:p>
      </dgm:t>
    </dgm:pt>
    <dgm:pt modelId="{FA29FFCA-67CD-4023-96AE-F975A16D5A1C}" type="sibTrans" cxnId="{D26DFE1A-63CB-4578-B625-3DCD8BC5D417}">
      <dgm:prSet/>
      <dgm:spPr/>
      <dgm:t>
        <a:bodyPr/>
        <a:lstStyle/>
        <a:p>
          <a:endParaRPr lang="ru-RU" sz="900"/>
        </a:p>
      </dgm:t>
    </dgm:pt>
    <dgm:pt modelId="{5B497D4A-D81F-466E-83A9-F08EF8E4B07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Профицит</a:t>
          </a:r>
        </a:p>
      </dgm:t>
    </dgm:pt>
    <dgm:pt modelId="{7D37F9DA-05A1-48FF-AE32-578249CDD80C}" type="parTrans" cxnId="{7ACF15E4-4AF6-4C0D-B701-EA1FB2943849}">
      <dgm:prSet/>
      <dgm:spPr/>
      <dgm:t>
        <a:bodyPr/>
        <a:lstStyle/>
        <a:p>
          <a:endParaRPr lang="ru-RU" sz="900"/>
        </a:p>
      </dgm:t>
    </dgm:pt>
    <dgm:pt modelId="{65CD97D5-117E-4749-BC08-0B9FECCF3351}" type="sibTrans" cxnId="{7ACF15E4-4AF6-4C0D-B701-EA1FB2943849}">
      <dgm:prSet/>
      <dgm:spPr/>
      <dgm:t>
        <a:bodyPr/>
        <a:lstStyle/>
        <a:p>
          <a:endParaRPr lang="ru-RU" sz="900"/>
        </a:p>
      </dgm:t>
    </dgm:pt>
    <dgm:pt modelId="{585783C5-E80A-4A7C-A1D2-5EAAECFBFEE6}">
      <dgm:prSet custT="1"/>
      <dgm:spPr/>
      <dgm:t>
        <a:bodyPr/>
        <a:lstStyle/>
        <a:p>
          <a:r>
            <a:rPr lang="ru-RU" sz="900" b="0" i="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dirty="0"/>
        </a:p>
      </dgm:t>
    </dgm:pt>
    <dgm:pt modelId="{403C5156-586A-4D46-9E6D-94F82B679D32}" type="parTrans" cxnId="{7C752237-7360-4548-9550-A39AD5F6AA19}">
      <dgm:prSet/>
      <dgm:spPr/>
      <dgm:t>
        <a:bodyPr/>
        <a:lstStyle/>
        <a:p>
          <a:endParaRPr lang="ru-RU" sz="900"/>
        </a:p>
      </dgm:t>
    </dgm:pt>
    <dgm:pt modelId="{FCAACB16-3461-47EC-B0D5-E32287334815}" type="sibTrans" cxnId="{7C752237-7360-4548-9550-A39AD5F6AA19}">
      <dgm:prSet/>
      <dgm:spPr/>
      <dgm:t>
        <a:bodyPr/>
        <a:lstStyle/>
        <a:p>
          <a:endParaRPr lang="ru-RU" sz="900"/>
        </a:p>
      </dgm:t>
    </dgm:pt>
    <dgm:pt modelId="{79F56F47-3388-437D-AEBA-98AFA55007ED}">
      <dgm:prSet custT="1"/>
      <dgm:spPr/>
      <dgm:t>
        <a:bodyPr/>
        <a:lstStyle/>
        <a:p>
          <a:r>
            <a:rPr lang="ru-RU" sz="900" b="0" i="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dirty="0"/>
        </a:p>
      </dgm:t>
    </dgm:pt>
    <dgm:pt modelId="{28EB1D5B-734B-4303-AB7A-36E36A6535BD}" type="parTrans" cxnId="{3FE89EA6-E799-4FD5-B145-9BE00FCA8286}">
      <dgm:prSet/>
      <dgm:spPr/>
      <dgm:t>
        <a:bodyPr/>
        <a:lstStyle/>
        <a:p>
          <a:endParaRPr lang="ru-RU" sz="900"/>
        </a:p>
      </dgm:t>
    </dgm:pt>
    <dgm:pt modelId="{A367C887-C56A-4415-A608-066C2CA2DECF}" type="sibTrans" cxnId="{3FE89EA6-E799-4FD5-B145-9BE00FCA8286}">
      <dgm:prSet/>
      <dgm:spPr/>
      <dgm:t>
        <a:bodyPr/>
        <a:lstStyle/>
        <a:p>
          <a:endParaRPr lang="ru-RU" sz="900"/>
        </a:p>
      </dgm:t>
    </dgm:pt>
    <dgm:pt modelId="{4A639203-CD87-486F-A5E3-A7D1B0C0E379}">
      <dgm:prSet custT="1"/>
      <dgm:spPr/>
      <dgm:t>
        <a:bodyPr/>
        <a:lstStyle/>
        <a:p>
          <a:r>
            <a:rPr lang="ru-RU" sz="900" b="0" i="0" dirty="0" smtClean="0"/>
            <a:t>превышение доходов бюджета над его расходами</a:t>
          </a:r>
          <a:endParaRPr lang="ru-RU" sz="900" dirty="0"/>
        </a:p>
      </dgm:t>
    </dgm:pt>
    <dgm:pt modelId="{5B4585F6-CFB6-4B5F-A15B-31273E0F949C}" type="parTrans" cxnId="{E33FFD1E-937F-43B5-9B47-B4FC3BE5DFD6}">
      <dgm:prSet/>
      <dgm:spPr/>
      <dgm:t>
        <a:bodyPr/>
        <a:lstStyle/>
        <a:p>
          <a:endParaRPr lang="ru-RU" sz="900"/>
        </a:p>
      </dgm:t>
    </dgm:pt>
    <dgm:pt modelId="{8CD0B9D7-BD5B-4B3E-A191-9913B25D70A8}" type="sibTrans" cxnId="{E33FFD1E-937F-43B5-9B47-B4FC3BE5DFD6}">
      <dgm:prSet/>
      <dgm:spPr/>
      <dgm:t>
        <a:bodyPr/>
        <a:lstStyle/>
        <a:p>
          <a:endParaRPr lang="ru-RU" sz="900"/>
        </a:p>
      </dgm:t>
    </dgm:pt>
    <dgm:pt modelId="{68976CA9-F6F3-437A-AD64-38CA1212297F}">
      <dgm:prSet custT="1"/>
      <dgm:spPr/>
      <dgm:t>
        <a:bodyPr/>
        <a:lstStyle/>
        <a:p>
          <a:r>
            <a:rPr lang="ru-RU" sz="900" b="0" i="0" dirty="0" smtClean="0"/>
            <a:t>превышение расходов бюджета над его доходами</a:t>
          </a:r>
          <a:endParaRPr lang="ru-RU" sz="900" dirty="0"/>
        </a:p>
      </dgm:t>
    </dgm:pt>
    <dgm:pt modelId="{E276176B-07E7-45DF-B753-C3B0D10AEF1A}" type="parTrans" cxnId="{9A64CE98-E70C-4BCE-BB4E-DD82E2199385}">
      <dgm:prSet/>
      <dgm:spPr/>
      <dgm:t>
        <a:bodyPr/>
        <a:lstStyle/>
        <a:p>
          <a:endParaRPr lang="ru-RU" sz="900"/>
        </a:p>
      </dgm:t>
    </dgm:pt>
    <dgm:pt modelId="{FD0F27F0-75C1-44DA-8D42-C5EA6BF8D141}" type="sibTrans" cxnId="{9A64CE98-E70C-4BCE-BB4E-DD82E2199385}">
      <dgm:prSet/>
      <dgm:spPr/>
      <dgm:t>
        <a:bodyPr/>
        <a:lstStyle/>
        <a:p>
          <a:endParaRPr lang="ru-RU" sz="900"/>
        </a:p>
      </dgm:t>
    </dgm:pt>
    <dgm:pt modelId="{8355C06E-CFC5-46D5-963C-7B52816C197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Сбалансированность</a:t>
          </a:r>
        </a:p>
      </dgm:t>
    </dgm:pt>
    <dgm:pt modelId="{29A928BB-DE18-4B59-AF26-5674BAB70F69}" type="parTrans" cxnId="{1EE420C6-72E8-426F-9C88-2F4E9E98925D}">
      <dgm:prSet/>
      <dgm:spPr/>
      <dgm:t>
        <a:bodyPr/>
        <a:lstStyle/>
        <a:p>
          <a:endParaRPr lang="ru-RU" sz="900"/>
        </a:p>
      </dgm:t>
    </dgm:pt>
    <dgm:pt modelId="{9B48DBE9-E7D9-411E-8896-16E4EDCFFDFE}" type="sibTrans" cxnId="{1EE420C6-72E8-426F-9C88-2F4E9E98925D}">
      <dgm:prSet/>
      <dgm:spPr/>
      <dgm:t>
        <a:bodyPr/>
        <a:lstStyle/>
        <a:p>
          <a:endParaRPr lang="ru-RU" sz="900"/>
        </a:p>
      </dgm:t>
    </dgm:pt>
    <dgm:pt modelId="{83C12046-0122-4F78-B8B6-C7C1F688952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Налоговые доходы</a:t>
          </a:r>
        </a:p>
      </dgm:t>
    </dgm:pt>
    <dgm:pt modelId="{6EEDA88A-DB24-4F88-B637-1D881F120051}" type="parTrans" cxnId="{FE907A84-871F-4247-8013-F87CE486ED6B}">
      <dgm:prSet/>
      <dgm:spPr/>
      <dgm:t>
        <a:bodyPr/>
        <a:lstStyle/>
        <a:p>
          <a:endParaRPr lang="ru-RU" sz="900"/>
        </a:p>
      </dgm:t>
    </dgm:pt>
    <dgm:pt modelId="{AE2FE1FB-D914-4CB7-9BE1-C63AB72606A0}" type="sibTrans" cxnId="{FE907A84-871F-4247-8013-F87CE486ED6B}">
      <dgm:prSet/>
      <dgm:spPr/>
      <dgm:t>
        <a:bodyPr/>
        <a:lstStyle/>
        <a:p>
          <a:endParaRPr lang="ru-RU" sz="900"/>
        </a:p>
      </dgm:t>
    </dgm:pt>
    <dgm:pt modelId="{ECA29312-3631-4970-93B5-8A31EA8792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Неналоговые доходы</a:t>
          </a:r>
        </a:p>
      </dgm:t>
    </dgm:pt>
    <dgm:pt modelId="{62683F56-13A2-4D9B-B1CC-0C915BB58F8A}" type="parTrans" cxnId="{6543ACAB-E956-4002-9E84-15928DA41417}">
      <dgm:prSet/>
      <dgm:spPr/>
      <dgm:t>
        <a:bodyPr/>
        <a:lstStyle/>
        <a:p>
          <a:endParaRPr lang="ru-RU" sz="900"/>
        </a:p>
      </dgm:t>
    </dgm:pt>
    <dgm:pt modelId="{E09ECFB1-EC16-490B-BF01-52D59573BFD8}" type="sibTrans" cxnId="{6543ACAB-E956-4002-9E84-15928DA41417}">
      <dgm:prSet/>
      <dgm:spPr/>
      <dgm:t>
        <a:bodyPr/>
        <a:lstStyle/>
        <a:p>
          <a:endParaRPr lang="ru-RU" sz="900"/>
        </a:p>
      </dgm:t>
    </dgm:pt>
    <dgm:pt modelId="{565948F9-DA02-4537-8E88-30FB11366C43}">
      <dgm:prSet custT="1"/>
      <dgm:spPr/>
      <dgm:t>
        <a:bodyPr/>
        <a:lstStyle/>
        <a:p>
          <a:r>
            <a:rPr lang="ru-RU" sz="900" b="0" i="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dirty="0"/>
        </a:p>
      </dgm:t>
    </dgm:pt>
    <dgm:pt modelId="{A05F05CA-DFA2-489E-8ECD-128527F9D8C3}" type="parTrans" cxnId="{A3A485B9-542F-41E9-94A0-890581F40E10}">
      <dgm:prSet/>
      <dgm:spPr/>
      <dgm:t>
        <a:bodyPr/>
        <a:lstStyle/>
        <a:p>
          <a:endParaRPr lang="ru-RU" sz="900"/>
        </a:p>
      </dgm:t>
    </dgm:pt>
    <dgm:pt modelId="{49A88BCB-269E-4C39-B99F-EA1F8BD9BD03}" type="sibTrans" cxnId="{A3A485B9-542F-41E9-94A0-890581F40E10}">
      <dgm:prSet/>
      <dgm:spPr/>
      <dgm:t>
        <a:bodyPr/>
        <a:lstStyle/>
        <a:p>
          <a:endParaRPr lang="ru-RU" sz="900"/>
        </a:p>
      </dgm:t>
    </dgm:pt>
    <dgm:pt modelId="{9F64D91B-8B98-4D39-BB74-B481CFD3F19F}">
      <dgm:prSet custT="1"/>
      <dgm:spPr/>
      <dgm:t>
        <a:bodyPr/>
        <a:lstStyle/>
        <a:p>
          <a:r>
            <a:rPr lang="ru-RU" sz="900" b="0" i="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dirty="0"/>
        </a:p>
      </dgm:t>
    </dgm:pt>
    <dgm:pt modelId="{A6717BCB-BA21-48A6-AD35-960514A8C435}" type="parTrans" cxnId="{67FDE2C4-3C36-41D0-9B75-FC308B2FCC9B}">
      <dgm:prSet/>
      <dgm:spPr/>
      <dgm:t>
        <a:bodyPr/>
        <a:lstStyle/>
        <a:p>
          <a:endParaRPr lang="ru-RU" sz="900"/>
        </a:p>
      </dgm:t>
    </dgm:pt>
    <dgm:pt modelId="{B64C6E79-78D5-4C0F-A1E9-18EA8AD5005B}" type="sibTrans" cxnId="{67FDE2C4-3C36-41D0-9B75-FC308B2FCC9B}">
      <dgm:prSet/>
      <dgm:spPr/>
      <dgm:t>
        <a:bodyPr/>
        <a:lstStyle/>
        <a:p>
          <a:endParaRPr lang="ru-RU" sz="900"/>
        </a:p>
      </dgm:t>
    </dgm:pt>
    <dgm:pt modelId="{92CB8517-781E-4391-97B1-EF9948005431}">
      <dgm:prSet custT="1"/>
      <dgm:spPr/>
      <dgm:t>
        <a:bodyPr/>
        <a:lstStyle/>
        <a:p>
          <a:r>
            <a:rPr lang="ru-RU" sz="9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dirty="0"/>
        </a:p>
      </dgm:t>
    </dgm:pt>
    <dgm:pt modelId="{5473DE77-6622-47E6-A3BC-F2F4A16B91A9}" type="parTrans" cxnId="{3086A9F9-F463-4B01-B601-1892402DF45E}">
      <dgm:prSet/>
      <dgm:spPr/>
      <dgm:t>
        <a:bodyPr/>
        <a:lstStyle/>
        <a:p>
          <a:endParaRPr lang="ru-RU" sz="900"/>
        </a:p>
      </dgm:t>
    </dgm:pt>
    <dgm:pt modelId="{522EE9E5-F8ED-4E94-91D4-4E5A1FC2FEC8}" type="sibTrans" cxnId="{3086A9F9-F463-4B01-B601-1892402DF45E}">
      <dgm:prSet/>
      <dgm:spPr/>
      <dgm:t>
        <a:bodyPr/>
        <a:lstStyle/>
        <a:p>
          <a:endParaRPr lang="ru-RU" sz="900"/>
        </a:p>
      </dgm:t>
    </dgm:pt>
    <dgm:pt modelId="{4EC7C1C0-9A7C-42C3-8899-917F468D9D35}" type="pres">
      <dgm:prSet presAssocID="{696E54A7-A201-4C04-ABFD-EAF21A142A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9D350-9422-4616-8533-5268599DDC8A}" type="pres">
      <dgm:prSet presAssocID="{3995A70B-07E0-4DC4-83C1-DB3A71E2F7F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D43E2-395F-4366-85C7-565408CFD32C}" type="pres">
      <dgm:prSet presAssocID="{3995A70B-07E0-4DC4-83C1-DB3A71E2F7F4}" presName="childText" presStyleLbl="revTx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FF0BA-1B6A-4844-885F-00DCCBB40A31}" type="pres">
      <dgm:prSet presAssocID="{F78136BB-AE0A-4B57-A419-889E41C9EB3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2FF9F-CD27-44D6-8A9D-18EAB6A2AF6F}" type="pres">
      <dgm:prSet presAssocID="{F78136BB-AE0A-4B57-A419-889E41C9EB32}" presName="childText" presStyleLbl="revTx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D1C66-DEA1-4A48-94B6-984746937A10}" type="pres">
      <dgm:prSet presAssocID="{76A5CE61-FB17-4A3B-8147-E3B1EB99CAC8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8D91F-CD3B-42F8-AB6B-2FCB548D9D02}" type="pres">
      <dgm:prSet presAssocID="{76A5CE61-FB17-4A3B-8147-E3B1EB99CAC8}" presName="childText" presStyleLbl="revTx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23899-8695-4D5A-B233-3FC81E659D99}" type="pres">
      <dgm:prSet presAssocID="{7FCFE687-CF6C-49E2-9E05-86B871F90CDC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6E2C-918E-496C-B8AF-EE249FED5796}" type="pres">
      <dgm:prSet presAssocID="{7FCFE687-CF6C-49E2-9E05-86B871F90CDC}" presName="childText" presStyleLbl="revTx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AE71-D523-4701-BAC0-25B93A29BED1}" type="pres">
      <dgm:prSet presAssocID="{5B497D4A-D81F-466E-83A9-F08EF8E4B071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23D-B6B4-4959-815C-49A50F106028}" type="pres">
      <dgm:prSet presAssocID="{5B497D4A-D81F-466E-83A9-F08EF8E4B071}" presName="childText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1EB84-A72F-4AB7-875C-9D325589DB4A}" type="pres">
      <dgm:prSet presAssocID="{4A3B0448-9422-4C4D-B950-C152723859A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9E646-59ED-43AB-8031-F0B5665FFA9F}" type="pres">
      <dgm:prSet presAssocID="{4A3B0448-9422-4C4D-B950-C152723859A8}" presName="childText" presStyleLbl="revTx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6C90-725B-4676-98E0-4A455937F9F0}" type="pres">
      <dgm:prSet presAssocID="{8355C06E-CFC5-46D5-963C-7B52816C1975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CCEF8-7DB4-4F71-8C6C-2ECC551EA0A4}" type="pres">
      <dgm:prSet presAssocID="{8355C06E-CFC5-46D5-963C-7B52816C1975}" presName="childText" presStyleLbl="revTx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CF42-ED7E-4ECF-980D-68DC26D601EB}" type="pres">
      <dgm:prSet presAssocID="{83C12046-0122-4F78-B8B6-C7C1F688952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6A9E2-255D-40FD-8589-80EA7F3BDD48}" type="pres">
      <dgm:prSet presAssocID="{83C12046-0122-4F78-B8B6-C7C1F6889522}" presName="childText" presStyleLbl="revTx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DAC7D-5008-4737-852D-069EBAF206D5}" type="pres">
      <dgm:prSet presAssocID="{ECA29312-3631-4970-93B5-8A31EA87923C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3E796-94CE-4987-8622-810FB270313F}" type="pres">
      <dgm:prSet presAssocID="{ECA29312-3631-4970-93B5-8A31EA87923C}" presName="childText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6C78C-4B2A-47A3-A066-59441B08E0EF}" type="presOf" srcId="{4A639203-CD87-486F-A5E3-A7D1B0C0E379}" destId="{9D38423D-B6B4-4959-815C-49A50F106028}" srcOrd="0" destOrd="0" presId="urn:microsoft.com/office/officeart/2005/8/layout/vList2"/>
    <dgm:cxn modelId="{94D04643-9658-43E5-9EB0-EC0A44E87722}" type="presOf" srcId="{9F64D91B-8B98-4D39-BB74-B481CFD3F19F}" destId="{0AE6A9E2-255D-40FD-8589-80EA7F3BDD48}" srcOrd="0" destOrd="0" presId="urn:microsoft.com/office/officeart/2005/8/layout/vList2"/>
    <dgm:cxn modelId="{45D50C63-D5DF-46AD-B6C4-8DB74B71ACBA}" srcId="{696E54A7-A201-4C04-ABFD-EAF21A142A05}" destId="{3995A70B-07E0-4DC4-83C1-DB3A71E2F7F4}" srcOrd="0" destOrd="0" parTransId="{036ECA5D-43DB-43D4-8F53-58877150B74C}" sibTransId="{5363E1BF-1803-4079-A1D0-5D3ADDD3A845}"/>
    <dgm:cxn modelId="{3B14D477-1F4C-42F3-8A71-862E8C8E9183}" type="presOf" srcId="{585783C5-E80A-4A7C-A1D2-5EAAECFBFEE6}" destId="{A138D91F-CD3B-42F8-AB6B-2FCB548D9D02}" srcOrd="0" destOrd="0" presId="urn:microsoft.com/office/officeart/2005/8/layout/vList2"/>
    <dgm:cxn modelId="{80191EEE-4777-41C9-AB24-006496A872C5}" type="presOf" srcId="{3995A70B-07E0-4DC4-83C1-DB3A71E2F7F4}" destId="{3329D350-9422-4616-8533-5268599DDC8A}" srcOrd="0" destOrd="0" presId="urn:microsoft.com/office/officeart/2005/8/layout/vList2"/>
    <dgm:cxn modelId="{B9339BD5-D688-4912-8193-9C2D2A641346}" type="presOf" srcId="{76A5CE61-FB17-4A3B-8147-E3B1EB99CAC8}" destId="{00FD1C66-DEA1-4A48-94B6-984746937A10}" srcOrd="0" destOrd="0" presId="urn:microsoft.com/office/officeart/2005/8/layout/vList2"/>
    <dgm:cxn modelId="{A3A485B9-542F-41E9-94A0-890581F40E10}" srcId="{8355C06E-CFC5-46D5-963C-7B52816C1975}" destId="{565948F9-DA02-4537-8E88-30FB11366C43}" srcOrd="0" destOrd="0" parTransId="{A05F05CA-DFA2-489E-8ECD-128527F9D8C3}" sibTransId="{49A88BCB-269E-4C39-B99F-EA1F8BD9BD03}"/>
    <dgm:cxn modelId="{3FE89EA6-E799-4FD5-B145-9BE00FCA8286}" srcId="{7FCFE687-CF6C-49E2-9E05-86B871F90CDC}" destId="{79F56F47-3388-437D-AEBA-98AFA55007ED}" srcOrd="0" destOrd="0" parTransId="{28EB1D5B-734B-4303-AB7A-36E36A6535BD}" sibTransId="{A367C887-C56A-4415-A608-066C2CA2DECF}"/>
    <dgm:cxn modelId="{1EE420C6-72E8-426F-9C88-2F4E9E98925D}" srcId="{696E54A7-A201-4C04-ABFD-EAF21A142A05}" destId="{8355C06E-CFC5-46D5-963C-7B52816C1975}" srcOrd="6" destOrd="0" parTransId="{29A928BB-DE18-4B59-AF26-5674BAB70F69}" sibTransId="{9B48DBE9-E7D9-411E-8896-16E4EDCFFDFE}"/>
    <dgm:cxn modelId="{FE907A84-871F-4247-8013-F87CE486ED6B}" srcId="{696E54A7-A201-4C04-ABFD-EAF21A142A05}" destId="{83C12046-0122-4F78-B8B6-C7C1F6889522}" srcOrd="7" destOrd="0" parTransId="{6EEDA88A-DB24-4F88-B637-1D881F120051}" sibTransId="{AE2FE1FB-D914-4CB7-9BE1-C63AB72606A0}"/>
    <dgm:cxn modelId="{7ACF15E4-4AF6-4C0D-B701-EA1FB2943849}" srcId="{696E54A7-A201-4C04-ABFD-EAF21A142A05}" destId="{5B497D4A-D81F-466E-83A9-F08EF8E4B071}" srcOrd="4" destOrd="0" parTransId="{7D37F9DA-05A1-48FF-AE32-578249CDD80C}" sibTransId="{65CD97D5-117E-4749-BC08-0B9FECCF3351}"/>
    <dgm:cxn modelId="{D26DFE1A-63CB-4578-B625-3DCD8BC5D417}" srcId="{696E54A7-A201-4C04-ABFD-EAF21A142A05}" destId="{7FCFE687-CF6C-49E2-9E05-86B871F90CDC}" srcOrd="3" destOrd="0" parTransId="{1463FF69-CADA-4F7B-AFE3-21882F0D887F}" sibTransId="{FA29FFCA-67CD-4023-96AE-F975A16D5A1C}"/>
    <dgm:cxn modelId="{8FC95E97-A82B-4BE6-81E5-8BE4E645EC30}" type="presOf" srcId="{64B85730-E323-4CDD-8D6C-F979AE9D4F2C}" destId="{CD2D43E2-395F-4366-85C7-565408CFD32C}" srcOrd="0" destOrd="0" presId="urn:microsoft.com/office/officeart/2005/8/layout/vList2"/>
    <dgm:cxn modelId="{872676D6-BABD-4303-B5BB-D6D5FDC1D940}" type="presOf" srcId="{83C12046-0122-4F78-B8B6-C7C1F6889522}" destId="{A7ABCF42-ED7E-4ECF-980D-68DC26D601EB}" srcOrd="0" destOrd="0" presId="urn:microsoft.com/office/officeart/2005/8/layout/vList2"/>
    <dgm:cxn modelId="{6D7A09C4-44C2-4836-8BB8-A7F37E3C4F79}" type="presOf" srcId="{92CB8517-781E-4391-97B1-EF9948005431}" destId="{C083E796-94CE-4987-8622-810FB270313F}" srcOrd="0" destOrd="0" presId="urn:microsoft.com/office/officeart/2005/8/layout/vList2"/>
    <dgm:cxn modelId="{10A5FE6F-B155-4A7C-A0EF-B3BA43373A2D}" srcId="{696E54A7-A201-4C04-ABFD-EAF21A142A05}" destId="{4A3B0448-9422-4C4D-B950-C152723859A8}" srcOrd="5" destOrd="0" parTransId="{BA18EFBA-231B-4035-9376-40666E58BC8C}" sibTransId="{87019D44-AFB4-45BA-AB4A-65E8131AE4EB}"/>
    <dgm:cxn modelId="{67FDE2C4-3C36-41D0-9B75-FC308B2FCC9B}" srcId="{83C12046-0122-4F78-B8B6-C7C1F6889522}" destId="{9F64D91B-8B98-4D39-BB74-B481CFD3F19F}" srcOrd="0" destOrd="0" parTransId="{A6717BCB-BA21-48A6-AD35-960514A8C435}" sibTransId="{B64C6E79-78D5-4C0F-A1E9-18EA8AD5005B}"/>
    <dgm:cxn modelId="{FA1C73AB-9D59-466C-9647-3453EC4A0A21}" type="presOf" srcId="{5B497D4A-D81F-466E-83A9-F08EF8E4B071}" destId="{F990AE71-D523-4701-BAC0-25B93A29BED1}" srcOrd="0" destOrd="0" presId="urn:microsoft.com/office/officeart/2005/8/layout/vList2"/>
    <dgm:cxn modelId="{418C5E6F-FD06-448A-B7F7-1944812F200E}" srcId="{F78136BB-AE0A-4B57-A419-889E41C9EB32}" destId="{4132CAC4-056D-4129-B595-79DD0133EA7A}" srcOrd="0" destOrd="0" parTransId="{761D7CE3-8C62-41A2-87AA-9B8E3A1D2397}" sibTransId="{3931ED33-E19C-4BDA-95B7-CBCF221B7EB7}"/>
    <dgm:cxn modelId="{5FB5989D-C539-421B-BC59-04DA4F3EB237}" type="presOf" srcId="{696E54A7-A201-4C04-ABFD-EAF21A142A05}" destId="{4EC7C1C0-9A7C-42C3-8899-917F468D9D35}" srcOrd="0" destOrd="0" presId="urn:microsoft.com/office/officeart/2005/8/layout/vList2"/>
    <dgm:cxn modelId="{16201E91-A8AC-41B1-8968-7519AEE3F8A9}" type="presOf" srcId="{68976CA9-F6F3-437A-AD64-38CA1212297F}" destId="{0AF9E646-59ED-43AB-8031-F0B5665FFA9F}" srcOrd="0" destOrd="0" presId="urn:microsoft.com/office/officeart/2005/8/layout/vList2"/>
    <dgm:cxn modelId="{7D783E3A-B1BD-47DD-A095-8F5491B4E4F1}" type="presOf" srcId="{4A3B0448-9422-4C4D-B950-C152723859A8}" destId="{74B1EB84-A72F-4AB7-875C-9D325589DB4A}" srcOrd="0" destOrd="0" presId="urn:microsoft.com/office/officeart/2005/8/layout/vList2"/>
    <dgm:cxn modelId="{C1D59F74-3B66-42FA-A704-D2F293D0DE7C}" type="presOf" srcId="{4132CAC4-056D-4129-B595-79DD0133EA7A}" destId="{0B12FF9F-CD27-44D6-8A9D-18EAB6A2AF6F}" srcOrd="0" destOrd="0" presId="urn:microsoft.com/office/officeart/2005/8/layout/vList2"/>
    <dgm:cxn modelId="{7C752237-7360-4548-9550-A39AD5F6AA19}" srcId="{76A5CE61-FB17-4A3B-8147-E3B1EB99CAC8}" destId="{585783C5-E80A-4A7C-A1D2-5EAAECFBFEE6}" srcOrd="0" destOrd="0" parTransId="{403C5156-586A-4D46-9E6D-94F82B679D32}" sibTransId="{FCAACB16-3461-47EC-B0D5-E32287334815}"/>
    <dgm:cxn modelId="{EC281B39-8EC2-4892-8698-22F909ED4609}" srcId="{696E54A7-A201-4C04-ABFD-EAF21A142A05}" destId="{F78136BB-AE0A-4B57-A419-889E41C9EB32}" srcOrd="1" destOrd="0" parTransId="{AA4C4E88-6A73-4F76-A561-60F788113D20}" sibTransId="{B84073B4-4245-46D2-958E-850CE6052FF9}"/>
    <dgm:cxn modelId="{ECBF4E6D-7694-4263-BC40-30E19BE7DB55}" srcId="{696E54A7-A201-4C04-ABFD-EAF21A142A05}" destId="{76A5CE61-FB17-4A3B-8147-E3B1EB99CAC8}" srcOrd="2" destOrd="0" parTransId="{221A5401-ED4C-4BE2-88C5-DFB6464B6BD4}" sibTransId="{9AD1ED92-F427-4924-920B-4EABAFFF4B58}"/>
    <dgm:cxn modelId="{B748E332-4D27-43BE-91BF-757EAB475462}" type="presOf" srcId="{8355C06E-CFC5-46D5-963C-7B52816C1975}" destId="{1D9F6C90-725B-4676-98E0-4A455937F9F0}" srcOrd="0" destOrd="0" presId="urn:microsoft.com/office/officeart/2005/8/layout/vList2"/>
    <dgm:cxn modelId="{3086A9F9-F463-4B01-B601-1892402DF45E}" srcId="{ECA29312-3631-4970-93B5-8A31EA87923C}" destId="{92CB8517-781E-4391-97B1-EF9948005431}" srcOrd="0" destOrd="0" parTransId="{5473DE77-6622-47E6-A3BC-F2F4A16B91A9}" sibTransId="{522EE9E5-F8ED-4E94-91D4-4E5A1FC2FEC8}"/>
    <dgm:cxn modelId="{E33FFD1E-937F-43B5-9B47-B4FC3BE5DFD6}" srcId="{5B497D4A-D81F-466E-83A9-F08EF8E4B071}" destId="{4A639203-CD87-486F-A5E3-A7D1B0C0E379}" srcOrd="0" destOrd="0" parTransId="{5B4585F6-CFB6-4B5F-A15B-31273E0F949C}" sibTransId="{8CD0B9D7-BD5B-4B3E-A191-9913B25D70A8}"/>
    <dgm:cxn modelId="{2BE43E67-6110-4960-A769-67606FF86554}" type="presOf" srcId="{565948F9-DA02-4537-8E88-30FB11366C43}" destId="{416CCEF8-7DB4-4F71-8C6C-2ECC551EA0A4}" srcOrd="0" destOrd="0" presId="urn:microsoft.com/office/officeart/2005/8/layout/vList2"/>
    <dgm:cxn modelId="{D54EA0B9-DFB2-413A-BC48-B62810F249B6}" type="presOf" srcId="{7FCFE687-CF6C-49E2-9E05-86B871F90CDC}" destId="{5AD23899-8695-4D5A-B233-3FC81E659D99}" srcOrd="0" destOrd="0" presId="urn:microsoft.com/office/officeart/2005/8/layout/vList2"/>
    <dgm:cxn modelId="{D973C946-D971-49EE-9E17-170EF14EF003}" type="presOf" srcId="{79F56F47-3388-437D-AEBA-98AFA55007ED}" destId="{77C66E2C-918E-496C-B8AF-EE249FED5796}" srcOrd="0" destOrd="0" presId="urn:microsoft.com/office/officeart/2005/8/layout/vList2"/>
    <dgm:cxn modelId="{7FB60BC5-3BC7-4973-8CB1-8E2F466BB714}" srcId="{3995A70B-07E0-4DC4-83C1-DB3A71E2F7F4}" destId="{64B85730-E323-4CDD-8D6C-F979AE9D4F2C}" srcOrd="0" destOrd="0" parTransId="{C71D2E3C-E2AE-446B-ADE2-ACB6D3C738A9}" sibTransId="{45A3A803-150C-4824-AB00-7C74A34BA01B}"/>
    <dgm:cxn modelId="{6543ACAB-E956-4002-9E84-15928DA41417}" srcId="{696E54A7-A201-4C04-ABFD-EAF21A142A05}" destId="{ECA29312-3631-4970-93B5-8A31EA87923C}" srcOrd="8" destOrd="0" parTransId="{62683F56-13A2-4D9B-B1CC-0C915BB58F8A}" sibTransId="{E09ECFB1-EC16-490B-BF01-52D59573BFD8}"/>
    <dgm:cxn modelId="{9A64CE98-E70C-4BCE-BB4E-DD82E2199385}" srcId="{4A3B0448-9422-4C4D-B950-C152723859A8}" destId="{68976CA9-F6F3-437A-AD64-38CA1212297F}" srcOrd="0" destOrd="0" parTransId="{E276176B-07E7-45DF-B753-C3B0D10AEF1A}" sibTransId="{FD0F27F0-75C1-44DA-8D42-C5EA6BF8D141}"/>
    <dgm:cxn modelId="{614E6E81-303D-4082-B3BE-AE4250F864FE}" type="presOf" srcId="{F78136BB-AE0A-4B57-A419-889E41C9EB32}" destId="{3A3FF0BA-1B6A-4844-885F-00DCCBB40A31}" srcOrd="0" destOrd="0" presId="urn:microsoft.com/office/officeart/2005/8/layout/vList2"/>
    <dgm:cxn modelId="{2F354719-961F-4E9D-A9AB-19A9016DC2A8}" type="presOf" srcId="{ECA29312-3631-4970-93B5-8A31EA87923C}" destId="{13CDAC7D-5008-4737-852D-069EBAF206D5}" srcOrd="0" destOrd="0" presId="urn:microsoft.com/office/officeart/2005/8/layout/vList2"/>
    <dgm:cxn modelId="{A096281D-FE1B-468C-B262-57FDF894BC09}" type="presParOf" srcId="{4EC7C1C0-9A7C-42C3-8899-917F468D9D35}" destId="{3329D350-9422-4616-8533-5268599DDC8A}" srcOrd="0" destOrd="0" presId="urn:microsoft.com/office/officeart/2005/8/layout/vList2"/>
    <dgm:cxn modelId="{A78C179C-295E-494A-8B64-64BB1E1065D4}" type="presParOf" srcId="{4EC7C1C0-9A7C-42C3-8899-917F468D9D35}" destId="{CD2D43E2-395F-4366-85C7-565408CFD32C}" srcOrd="1" destOrd="0" presId="urn:microsoft.com/office/officeart/2005/8/layout/vList2"/>
    <dgm:cxn modelId="{11E79773-7FF4-4AD2-A54D-44B6BC545B36}" type="presParOf" srcId="{4EC7C1C0-9A7C-42C3-8899-917F468D9D35}" destId="{3A3FF0BA-1B6A-4844-885F-00DCCBB40A31}" srcOrd="2" destOrd="0" presId="urn:microsoft.com/office/officeart/2005/8/layout/vList2"/>
    <dgm:cxn modelId="{49A29350-A4C6-47CA-A7F4-EBBA93C67F33}" type="presParOf" srcId="{4EC7C1C0-9A7C-42C3-8899-917F468D9D35}" destId="{0B12FF9F-CD27-44D6-8A9D-18EAB6A2AF6F}" srcOrd="3" destOrd="0" presId="urn:microsoft.com/office/officeart/2005/8/layout/vList2"/>
    <dgm:cxn modelId="{57F1D964-31EE-41D7-ACDF-E9B7B54A01AE}" type="presParOf" srcId="{4EC7C1C0-9A7C-42C3-8899-917F468D9D35}" destId="{00FD1C66-DEA1-4A48-94B6-984746937A10}" srcOrd="4" destOrd="0" presId="urn:microsoft.com/office/officeart/2005/8/layout/vList2"/>
    <dgm:cxn modelId="{E073FC68-F60A-4F34-9DE3-78313D76B1E5}" type="presParOf" srcId="{4EC7C1C0-9A7C-42C3-8899-917F468D9D35}" destId="{A138D91F-CD3B-42F8-AB6B-2FCB548D9D02}" srcOrd="5" destOrd="0" presId="urn:microsoft.com/office/officeart/2005/8/layout/vList2"/>
    <dgm:cxn modelId="{FA8C52BE-D5B4-4FA4-8A61-A9210949A0D2}" type="presParOf" srcId="{4EC7C1C0-9A7C-42C3-8899-917F468D9D35}" destId="{5AD23899-8695-4D5A-B233-3FC81E659D99}" srcOrd="6" destOrd="0" presId="urn:microsoft.com/office/officeart/2005/8/layout/vList2"/>
    <dgm:cxn modelId="{B983AAB0-D836-42CD-9133-14578B5DD9A8}" type="presParOf" srcId="{4EC7C1C0-9A7C-42C3-8899-917F468D9D35}" destId="{77C66E2C-918E-496C-B8AF-EE249FED5796}" srcOrd="7" destOrd="0" presId="urn:microsoft.com/office/officeart/2005/8/layout/vList2"/>
    <dgm:cxn modelId="{F514A9FD-DFAF-4CFD-B4EF-27EAF448CC6A}" type="presParOf" srcId="{4EC7C1C0-9A7C-42C3-8899-917F468D9D35}" destId="{F990AE71-D523-4701-BAC0-25B93A29BED1}" srcOrd="8" destOrd="0" presId="urn:microsoft.com/office/officeart/2005/8/layout/vList2"/>
    <dgm:cxn modelId="{7567061F-A66D-4793-A9B2-7C73F442F1D3}" type="presParOf" srcId="{4EC7C1C0-9A7C-42C3-8899-917F468D9D35}" destId="{9D38423D-B6B4-4959-815C-49A50F106028}" srcOrd="9" destOrd="0" presId="urn:microsoft.com/office/officeart/2005/8/layout/vList2"/>
    <dgm:cxn modelId="{7C9CED0D-E23B-40FC-80B8-EBBC5492A26B}" type="presParOf" srcId="{4EC7C1C0-9A7C-42C3-8899-917F468D9D35}" destId="{74B1EB84-A72F-4AB7-875C-9D325589DB4A}" srcOrd="10" destOrd="0" presId="urn:microsoft.com/office/officeart/2005/8/layout/vList2"/>
    <dgm:cxn modelId="{D2196221-9049-4730-AF3B-985730818813}" type="presParOf" srcId="{4EC7C1C0-9A7C-42C3-8899-917F468D9D35}" destId="{0AF9E646-59ED-43AB-8031-F0B5665FFA9F}" srcOrd="11" destOrd="0" presId="urn:microsoft.com/office/officeart/2005/8/layout/vList2"/>
    <dgm:cxn modelId="{9AFE658E-1AB6-475B-AF9E-F8B08FD05273}" type="presParOf" srcId="{4EC7C1C0-9A7C-42C3-8899-917F468D9D35}" destId="{1D9F6C90-725B-4676-98E0-4A455937F9F0}" srcOrd="12" destOrd="0" presId="urn:microsoft.com/office/officeart/2005/8/layout/vList2"/>
    <dgm:cxn modelId="{E0CC950C-B14F-406A-97BE-4EFBB470B655}" type="presParOf" srcId="{4EC7C1C0-9A7C-42C3-8899-917F468D9D35}" destId="{416CCEF8-7DB4-4F71-8C6C-2ECC551EA0A4}" srcOrd="13" destOrd="0" presId="urn:microsoft.com/office/officeart/2005/8/layout/vList2"/>
    <dgm:cxn modelId="{6BCA5A85-EE1D-47A3-9FB3-6E209E866F3F}" type="presParOf" srcId="{4EC7C1C0-9A7C-42C3-8899-917F468D9D35}" destId="{A7ABCF42-ED7E-4ECF-980D-68DC26D601EB}" srcOrd="14" destOrd="0" presId="urn:microsoft.com/office/officeart/2005/8/layout/vList2"/>
    <dgm:cxn modelId="{2083AE54-0D04-44D2-B817-A76AE7065EF9}" type="presParOf" srcId="{4EC7C1C0-9A7C-42C3-8899-917F468D9D35}" destId="{0AE6A9E2-255D-40FD-8589-80EA7F3BDD48}" srcOrd="15" destOrd="0" presId="urn:microsoft.com/office/officeart/2005/8/layout/vList2"/>
    <dgm:cxn modelId="{66622888-B872-4E16-9182-6C862267E9F8}" type="presParOf" srcId="{4EC7C1C0-9A7C-42C3-8899-917F468D9D35}" destId="{13CDAC7D-5008-4737-852D-069EBAF206D5}" srcOrd="16" destOrd="0" presId="urn:microsoft.com/office/officeart/2005/8/layout/vList2"/>
    <dgm:cxn modelId="{B8F4C9EC-CA2B-4989-AFA9-0424051316E5}" type="presParOf" srcId="{4EC7C1C0-9A7C-42C3-8899-917F468D9D35}" destId="{C083E796-94CE-4987-8622-810FB270313F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DBDF1-DEC0-44B0-BCBC-394EF00C22F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28E4C9-13AC-49AA-AE20-F46A9A64458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Безвозмездные поступления</a:t>
          </a:r>
        </a:p>
      </dgm:t>
    </dgm:pt>
    <dgm:pt modelId="{75499544-4CB5-4CC6-9566-27E9F6E3E62B}" type="parTrans" cxnId="{39C8BCD7-0648-47CF-A5FE-BC27F444963F}">
      <dgm:prSet/>
      <dgm:spPr/>
      <dgm:t>
        <a:bodyPr/>
        <a:lstStyle/>
        <a:p>
          <a:endParaRPr lang="ru-RU" sz="900"/>
        </a:p>
      </dgm:t>
    </dgm:pt>
    <dgm:pt modelId="{1B22E48D-CBFD-42EF-B918-E433D04BC1F5}" type="sibTrans" cxnId="{39C8BCD7-0648-47CF-A5FE-BC27F444963F}">
      <dgm:prSet/>
      <dgm:spPr/>
      <dgm:t>
        <a:bodyPr/>
        <a:lstStyle/>
        <a:p>
          <a:endParaRPr lang="ru-RU" sz="900"/>
        </a:p>
      </dgm:t>
    </dgm:pt>
    <dgm:pt modelId="{43D20E36-4D50-4416-AC64-60C9E841A84F}">
      <dgm:prSet phldrT="[Текст]" custT="1"/>
      <dgm:spPr/>
      <dgm:t>
        <a:bodyPr/>
        <a:lstStyle/>
        <a:p>
          <a:r>
            <a:rPr lang="ru-RU" sz="9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dirty="0"/>
        </a:p>
      </dgm:t>
    </dgm:pt>
    <dgm:pt modelId="{212EB417-C4A9-4176-A366-12F64F23BDCF}" type="parTrans" cxnId="{8AFF627A-7791-4F31-871D-40FEC590D419}">
      <dgm:prSet/>
      <dgm:spPr/>
      <dgm:t>
        <a:bodyPr/>
        <a:lstStyle/>
        <a:p>
          <a:endParaRPr lang="ru-RU" sz="900"/>
        </a:p>
      </dgm:t>
    </dgm:pt>
    <dgm:pt modelId="{BB84FF93-1A5F-4CB5-98A8-39E15B2575CC}" type="sibTrans" cxnId="{8AFF627A-7791-4F31-871D-40FEC590D419}">
      <dgm:prSet/>
      <dgm:spPr/>
      <dgm:t>
        <a:bodyPr/>
        <a:lstStyle/>
        <a:p>
          <a:endParaRPr lang="ru-RU" sz="900"/>
        </a:p>
      </dgm:t>
    </dgm:pt>
    <dgm:pt modelId="{6968BF63-2B23-47B1-B4C6-587F6772878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Межбюджетные трансферты</a:t>
          </a:r>
        </a:p>
      </dgm:t>
    </dgm:pt>
    <dgm:pt modelId="{CB8B6CBA-9051-4835-8AE3-BC645D371D06}" type="parTrans" cxnId="{EFDBCA29-6B4C-4A35-8880-E965576DB96A}">
      <dgm:prSet/>
      <dgm:spPr/>
      <dgm:t>
        <a:bodyPr/>
        <a:lstStyle/>
        <a:p>
          <a:endParaRPr lang="ru-RU" sz="900"/>
        </a:p>
      </dgm:t>
    </dgm:pt>
    <dgm:pt modelId="{20142F45-E308-448B-864F-4E4289F7F7C8}" type="sibTrans" cxnId="{EFDBCA29-6B4C-4A35-8880-E965576DB96A}">
      <dgm:prSet/>
      <dgm:spPr/>
      <dgm:t>
        <a:bodyPr/>
        <a:lstStyle/>
        <a:p>
          <a:endParaRPr lang="ru-RU" sz="900"/>
        </a:p>
      </dgm:t>
    </dgm:pt>
    <dgm:pt modelId="{DB866D46-4F91-4460-9A4D-1FF4E228DBC4}">
      <dgm:prSet phldrT="[Текст]" custT="1"/>
      <dgm:spPr/>
      <dgm:t>
        <a:bodyPr/>
        <a:lstStyle/>
        <a:p>
          <a:r>
            <a:rPr lang="ru-RU" sz="900" b="0" i="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dirty="0"/>
        </a:p>
      </dgm:t>
    </dgm:pt>
    <dgm:pt modelId="{F0A30C3D-82FD-42FF-A0B0-36523350363B}" type="parTrans" cxnId="{D5FC1338-D089-47FE-9FC1-BDC9F8A72272}">
      <dgm:prSet/>
      <dgm:spPr/>
      <dgm:t>
        <a:bodyPr/>
        <a:lstStyle/>
        <a:p>
          <a:endParaRPr lang="ru-RU" sz="900"/>
        </a:p>
      </dgm:t>
    </dgm:pt>
    <dgm:pt modelId="{E2729465-9023-46A2-BAEB-CE0D195A1C78}" type="sibTrans" cxnId="{D5FC1338-D089-47FE-9FC1-BDC9F8A72272}">
      <dgm:prSet/>
      <dgm:spPr/>
      <dgm:t>
        <a:bodyPr/>
        <a:lstStyle/>
        <a:p>
          <a:endParaRPr lang="ru-RU" sz="900"/>
        </a:p>
      </dgm:t>
    </dgm:pt>
    <dgm:pt modelId="{49B58D80-D801-4C55-A5E8-D0741816644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Дотации</a:t>
          </a:r>
        </a:p>
      </dgm:t>
    </dgm:pt>
    <dgm:pt modelId="{847C78E6-6761-4E75-A076-645F5DBC7F54}" type="parTrans" cxnId="{36CE0AF4-ECF5-4028-932D-27BFBA58ABC0}">
      <dgm:prSet/>
      <dgm:spPr/>
      <dgm:t>
        <a:bodyPr/>
        <a:lstStyle/>
        <a:p>
          <a:endParaRPr lang="ru-RU" sz="900"/>
        </a:p>
      </dgm:t>
    </dgm:pt>
    <dgm:pt modelId="{99861383-96EB-4154-837C-E3C5C7F2560A}" type="sibTrans" cxnId="{36CE0AF4-ECF5-4028-932D-27BFBA58ABC0}">
      <dgm:prSet/>
      <dgm:spPr/>
      <dgm:t>
        <a:bodyPr/>
        <a:lstStyle/>
        <a:p>
          <a:endParaRPr lang="ru-RU" sz="900"/>
        </a:p>
      </dgm:t>
    </dgm:pt>
    <dgm:pt modelId="{396F5E95-D1D0-4E58-B2B7-76818E5FB48B}">
      <dgm:prSet custT="1"/>
      <dgm:spPr/>
      <dgm:t>
        <a:bodyPr/>
        <a:lstStyle/>
        <a:p>
          <a:r>
            <a:rPr lang="ru-RU" sz="900" b="0" i="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dirty="0"/>
        </a:p>
      </dgm:t>
    </dgm:pt>
    <dgm:pt modelId="{FF1D5B5F-9535-4209-BB1F-316664FDD8C3}" type="parTrans" cxnId="{DA918612-EE15-4F0F-82CB-531258EA4B89}">
      <dgm:prSet/>
      <dgm:spPr/>
      <dgm:t>
        <a:bodyPr/>
        <a:lstStyle/>
        <a:p>
          <a:endParaRPr lang="ru-RU" sz="900"/>
        </a:p>
      </dgm:t>
    </dgm:pt>
    <dgm:pt modelId="{882B4F4B-70AB-4CB7-8ECA-69FF366F119E}" type="sibTrans" cxnId="{DA918612-EE15-4F0F-82CB-531258EA4B89}">
      <dgm:prSet/>
      <dgm:spPr/>
      <dgm:t>
        <a:bodyPr/>
        <a:lstStyle/>
        <a:p>
          <a:endParaRPr lang="ru-RU" sz="900"/>
        </a:p>
      </dgm:t>
    </dgm:pt>
    <dgm:pt modelId="{6CDB6CFC-6C3F-4F2C-96C6-CD8E7F0173D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Субвенции</a:t>
          </a:r>
        </a:p>
      </dgm:t>
    </dgm:pt>
    <dgm:pt modelId="{F19F8648-4EF8-4022-86CE-98455239891D}" type="parTrans" cxnId="{249A0748-C723-43B9-B344-28D132F48562}">
      <dgm:prSet/>
      <dgm:spPr/>
      <dgm:t>
        <a:bodyPr/>
        <a:lstStyle/>
        <a:p>
          <a:endParaRPr lang="ru-RU" sz="900"/>
        </a:p>
      </dgm:t>
    </dgm:pt>
    <dgm:pt modelId="{ACA2B019-4C52-4545-89DE-33AE45D75CE1}" type="sibTrans" cxnId="{249A0748-C723-43B9-B344-28D132F48562}">
      <dgm:prSet/>
      <dgm:spPr/>
      <dgm:t>
        <a:bodyPr/>
        <a:lstStyle/>
        <a:p>
          <a:endParaRPr lang="ru-RU" sz="900"/>
        </a:p>
      </dgm:t>
    </dgm:pt>
    <dgm:pt modelId="{5E74EE5B-B897-4169-9D3F-113C15762979}">
      <dgm:prSet custT="1"/>
      <dgm:spPr/>
      <dgm:t>
        <a:bodyPr/>
        <a:lstStyle/>
        <a:p>
          <a:r>
            <a:rPr lang="ru-RU" sz="9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dirty="0"/>
        </a:p>
      </dgm:t>
    </dgm:pt>
    <dgm:pt modelId="{7D17663A-7BA6-4244-8AB6-8DD36D52F079}" type="parTrans" cxnId="{0665B695-3717-4DB5-9ED4-EC265CF66BD4}">
      <dgm:prSet/>
      <dgm:spPr/>
      <dgm:t>
        <a:bodyPr/>
        <a:lstStyle/>
        <a:p>
          <a:endParaRPr lang="ru-RU" sz="900"/>
        </a:p>
      </dgm:t>
    </dgm:pt>
    <dgm:pt modelId="{E1EC8877-7F3E-4004-B23A-5DCD4E1C99FC}" type="sibTrans" cxnId="{0665B695-3717-4DB5-9ED4-EC265CF66BD4}">
      <dgm:prSet/>
      <dgm:spPr/>
      <dgm:t>
        <a:bodyPr/>
        <a:lstStyle/>
        <a:p>
          <a:endParaRPr lang="ru-RU" sz="900"/>
        </a:p>
      </dgm:t>
    </dgm:pt>
    <dgm:pt modelId="{7C31AFD9-A6F1-47EB-8467-65637D330E0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Субсидии</a:t>
          </a:r>
        </a:p>
      </dgm:t>
    </dgm:pt>
    <dgm:pt modelId="{963D5A37-22C0-47D3-8AE4-B3A243BC3B49}" type="parTrans" cxnId="{D5CC3A03-8BEA-44C3-9F52-4F42DD6DD876}">
      <dgm:prSet/>
      <dgm:spPr/>
      <dgm:t>
        <a:bodyPr/>
        <a:lstStyle/>
        <a:p>
          <a:endParaRPr lang="ru-RU" sz="900"/>
        </a:p>
      </dgm:t>
    </dgm:pt>
    <dgm:pt modelId="{642F7EF0-D11F-4C9E-84D2-5593662F4761}" type="sibTrans" cxnId="{D5CC3A03-8BEA-44C3-9F52-4F42DD6DD876}">
      <dgm:prSet/>
      <dgm:spPr/>
      <dgm:t>
        <a:bodyPr/>
        <a:lstStyle/>
        <a:p>
          <a:endParaRPr lang="ru-RU" sz="900"/>
        </a:p>
      </dgm:t>
    </dgm:pt>
    <dgm:pt modelId="{DB7C3DA0-8287-4B38-9555-4406A7979579}">
      <dgm:prSet custT="1"/>
      <dgm:spPr/>
      <dgm:t>
        <a:bodyPr/>
        <a:lstStyle/>
        <a:p>
          <a:r>
            <a:rPr lang="ru-RU" sz="9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dirty="0" err="1" smtClean="0"/>
            <a:t>софинансирования</a:t>
          </a:r>
          <a:endParaRPr lang="ru-RU" sz="900" dirty="0"/>
        </a:p>
      </dgm:t>
    </dgm:pt>
    <dgm:pt modelId="{E50518E5-FB28-47AA-8F7C-B3212934F43C}" type="parTrans" cxnId="{198340AA-AACE-4BF9-B42F-06D817EDC3EF}">
      <dgm:prSet/>
      <dgm:spPr/>
      <dgm:t>
        <a:bodyPr/>
        <a:lstStyle/>
        <a:p>
          <a:endParaRPr lang="ru-RU" sz="900"/>
        </a:p>
      </dgm:t>
    </dgm:pt>
    <dgm:pt modelId="{5A50DFB2-EB33-49CE-8F69-C68A5B1FAAE6}" type="sibTrans" cxnId="{198340AA-AACE-4BF9-B42F-06D817EDC3EF}">
      <dgm:prSet/>
      <dgm:spPr/>
      <dgm:t>
        <a:bodyPr/>
        <a:lstStyle/>
        <a:p>
          <a:endParaRPr lang="ru-RU" sz="900"/>
        </a:p>
      </dgm:t>
    </dgm:pt>
    <dgm:pt modelId="{E098CBB2-D823-40E1-9AC9-C7B6C962AF0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Расходное обязательство</a:t>
          </a:r>
        </a:p>
      </dgm:t>
    </dgm:pt>
    <dgm:pt modelId="{2A604ED0-B9C3-4024-8FC5-B26DA5E1BA05}" type="parTrans" cxnId="{69C2AEB6-77FD-498D-B868-7851524516EC}">
      <dgm:prSet/>
      <dgm:spPr/>
      <dgm:t>
        <a:bodyPr/>
        <a:lstStyle/>
        <a:p>
          <a:endParaRPr lang="ru-RU" sz="900"/>
        </a:p>
      </dgm:t>
    </dgm:pt>
    <dgm:pt modelId="{473CC709-5D6B-487D-990D-57950C0A7A18}" type="sibTrans" cxnId="{69C2AEB6-77FD-498D-B868-7851524516EC}">
      <dgm:prSet/>
      <dgm:spPr/>
      <dgm:t>
        <a:bodyPr/>
        <a:lstStyle/>
        <a:p>
          <a:endParaRPr lang="ru-RU" sz="900"/>
        </a:p>
      </dgm:t>
    </dgm:pt>
    <dgm:pt modelId="{85B420C8-27B9-4631-9594-FAA5F0174781}">
      <dgm:prSet custT="1"/>
      <dgm:spPr/>
      <dgm:t>
        <a:bodyPr/>
        <a:lstStyle/>
        <a:p>
          <a:r>
            <a:rPr lang="ru-RU" sz="900" dirty="0" smtClean="0"/>
            <a:t>Это обязанность предоставить денежные средства из соответствующего бюджета</a:t>
          </a:r>
          <a:endParaRPr lang="ru-RU" sz="900" dirty="0"/>
        </a:p>
      </dgm:t>
    </dgm:pt>
    <dgm:pt modelId="{011AF3D8-CFCC-498E-B2C3-ADC3216D5CAE}" type="parTrans" cxnId="{CA817B14-CD22-4F3D-895A-0FB0048DBE7A}">
      <dgm:prSet/>
      <dgm:spPr/>
      <dgm:t>
        <a:bodyPr/>
        <a:lstStyle/>
        <a:p>
          <a:endParaRPr lang="ru-RU" sz="900"/>
        </a:p>
      </dgm:t>
    </dgm:pt>
    <dgm:pt modelId="{B027E519-7BFA-41CB-97E3-AF1D064E8F21}" type="sibTrans" cxnId="{CA817B14-CD22-4F3D-895A-0FB0048DBE7A}">
      <dgm:prSet/>
      <dgm:spPr/>
      <dgm:t>
        <a:bodyPr/>
        <a:lstStyle/>
        <a:p>
          <a:endParaRPr lang="ru-RU" sz="900"/>
        </a:p>
      </dgm:t>
    </dgm:pt>
    <dgm:pt modelId="{6E83F431-5D37-4BB7-A4A2-E43EBCF0E1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Бюджетный процесс</a:t>
          </a:r>
        </a:p>
      </dgm:t>
    </dgm:pt>
    <dgm:pt modelId="{F508E1E2-6F4B-436A-B0D8-E3D51BB39596}" type="parTrans" cxnId="{86FD01E6-A6EC-4783-ABEE-9CBB16547C71}">
      <dgm:prSet/>
      <dgm:spPr/>
      <dgm:t>
        <a:bodyPr/>
        <a:lstStyle/>
        <a:p>
          <a:endParaRPr lang="ru-RU" sz="900"/>
        </a:p>
      </dgm:t>
    </dgm:pt>
    <dgm:pt modelId="{66DE4AA1-F398-4E7D-A084-EDE037AFDEC5}" type="sibTrans" cxnId="{86FD01E6-A6EC-4783-ABEE-9CBB16547C71}">
      <dgm:prSet/>
      <dgm:spPr/>
      <dgm:t>
        <a:bodyPr/>
        <a:lstStyle/>
        <a:p>
          <a:endParaRPr lang="ru-RU" sz="900"/>
        </a:p>
      </dgm:t>
    </dgm:pt>
    <dgm:pt modelId="{337024B5-B026-4490-B179-8EE7DB7F2FF2}">
      <dgm:prSet custT="1"/>
      <dgm:spPr/>
      <dgm:t>
        <a:bodyPr/>
        <a:lstStyle/>
        <a:p>
          <a:r>
            <a:rPr lang="ru-RU" sz="900" b="0" i="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dirty="0"/>
        </a:p>
      </dgm:t>
    </dgm:pt>
    <dgm:pt modelId="{214D5DBD-D1C0-4BDC-8D20-8100CF9CB6A1}" type="parTrans" cxnId="{05BC27EB-8574-4087-B510-454CE11591E6}">
      <dgm:prSet/>
      <dgm:spPr/>
      <dgm:t>
        <a:bodyPr/>
        <a:lstStyle/>
        <a:p>
          <a:endParaRPr lang="ru-RU" sz="900"/>
        </a:p>
      </dgm:t>
    </dgm:pt>
    <dgm:pt modelId="{1741540D-FD86-40C7-8C1F-A4C295E5E2C5}" type="sibTrans" cxnId="{05BC27EB-8574-4087-B510-454CE11591E6}">
      <dgm:prSet/>
      <dgm:spPr/>
      <dgm:t>
        <a:bodyPr/>
        <a:lstStyle/>
        <a:p>
          <a:endParaRPr lang="ru-RU" sz="900"/>
        </a:p>
      </dgm:t>
    </dgm:pt>
    <dgm:pt modelId="{DE1C091C-50DF-4425-9CA7-E1A7E9AD62F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Бюджетные инвестиции</a:t>
          </a:r>
        </a:p>
      </dgm:t>
    </dgm:pt>
    <dgm:pt modelId="{D928C528-9DB7-4DED-B4B7-830FBF7CD649}" type="parTrans" cxnId="{4BA95475-C144-4DAA-B9CF-A6899B746033}">
      <dgm:prSet/>
      <dgm:spPr/>
      <dgm:t>
        <a:bodyPr/>
        <a:lstStyle/>
        <a:p>
          <a:endParaRPr lang="ru-RU" sz="900"/>
        </a:p>
      </dgm:t>
    </dgm:pt>
    <dgm:pt modelId="{6841E56E-FB91-4683-B8ED-4F25622ECB18}" type="sibTrans" cxnId="{4BA95475-C144-4DAA-B9CF-A6899B746033}">
      <dgm:prSet/>
      <dgm:spPr/>
      <dgm:t>
        <a:bodyPr/>
        <a:lstStyle/>
        <a:p>
          <a:endParaRPr lang="ru-RU" sz="900"/>
        </a:p>
      </dgm:t>
    </dgm:pt>
    <dgm:pt modelId="{F3A5E6E8-433D-47BB-9654-D274AA92AA49}">
      <dgm:prSet custT="1"/>
      <dgm:spPr/>
      <dgm:t>
        <a:bodyPr/>
        <a:lstStyle/>
        <a:p>
          <a:r>
            <a:rPr lang="ru-RU" sz="900" b="0" i="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dirty="0"/>
        </a:p>
      </dgm:t>
    </dgm:pt>
    <dgm:pt modelId="{8A3964AE-28EB-40AA-94AB-BFB4D6BA78E7}" type="parTrans" cxnId="{EA44E5CA-AA9D-467F-BCAE-F718896D2CC4}">
      <dgm:prSet/>
      <dgm:spPr/>
      <dgm:t>
        <a:bodyPr/>
        <a:lstStyle/>
        <a:p>
          <a:endParaRPr lang="ru-RU" sz="900"/>
        </a:p>
      </dgm:t>
    </dgm:pt>
    <dgm:pt modelId="{1822B473-4A60-4EF5-84C9-3FB59032121D}" type="sibTrans" cxnId="{EA44E5CA-AA9D-467F-BCAE-F718896D2CC4}">
      <dgm:prSet/>
      <dgm:spPr/>
      <dgm:t>
        <a:bodyPr/>
        <a:lstStyle/>
        <a:p>
          <a:endParaRPr lang="ru-RU" sz="900"/>
        </a:p>
      </dgm:t>
    </dgm:pt>
    <dgm:pt modelId="{944E8236-1FFF-42F2-B706-7448359CAF35}" type="pres">
      <dgm:prSet presAssocID="{C21DBDF1-DEC0-44B0-BCBC-394EF00C22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4BF7A-35E3-4587-9450-EFD346394457}" type="pres">
      <dgm:prSet presAssocID="{4828E4C9-13AC-49AA-AE20-F46A9A64458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E15F6-3D47-4218-B2D3-101B006130EC}" type="pres">
      <dgm:prSet presAssocID="{4828E4C9-13AC-49AA-AE20-F46A9A644580}" presName="childTex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6F1A-6B6B-4482-BD0F-FC8FFE285A50}" type="pres">
      <dgm:prSet presAssocID="{6968BF63-2B23-47B1-B4C6-587F6772878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B3E-9726-41E2-8C82-EAC1E26D9AAD}" type="pres">
      <dgm:prSet presAssocID="{6968BF63-2B23-47B1-B4C6-587F67728786}" presName="childTex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2D3C-F130-428C-8719-D40408522A3F}" type="pres">
      <dgm:prSet presAssocID="{49B58D80-D801-4C55-A5E8-D0741816644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6EEEF-DEE1-4931-8727-16C7AA7C1647}" type="pres">
      <dgm:prSet presAssocID="{49B58D80-D801-4C55-A5E8-D0741816644B}" presName="childTex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22F25-D522-478A-90A2-F429761A5F37}" type="pres">
      <dgm:prSet presAssocID="{6CDB6CFC-6C3F-4F2C-96C6-CD8E7F0173D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08E62-AB3C-4ED5-ACD7-E477684A3CBE}" type="pres">
      <dgm:prSet presAssocID="{6CDB6CFC-6C3F-4F2C-96C6-CD8E7F0173D0}" presName="childTex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15EDE-F66D-4124-AE85-5F9341B4BF10}" type="pres">
      <dgm:prSet presAssocID="{7C31AFD9-A6F1-47EB-8467-65637D330E0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015F7-5E39-4C25-958C-5DDF59F8EF63}" type="pres">
      <dgm:prSet presAssocID="{7C31AFD9-A6F1-47EB-8467-65637D330E0C}" presName="childTex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D81C0-582D-4654-B49A-0ACE2E9FDCAA}" type="pres">
      <dgm:prSet presAssocID="{E098CBB2-D823-40E1-9AC9-C7B6C962AF0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C9805-B321-4839-9A37-C798E44D0AA0}" type="pres">
      <dgm:prSet presAssocID="{E098CBB2-D823-40E1-9AC9-C7B6C962AF08}" presName="childTex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31D7A-BFD0-40B1-9525-490D236EF511}" type="pres">
      <dgm:prSet presAssocID="{6E83F431-5D37-4BB7-A4A2-E43EBCF0E12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A835E-6CCD-4D43-B92C-AE10C5F2434A}" type="pres">
      <dgm:prSet presAssocID="{6E83F431-5D37-4BB7-A4A2-E43EBCF0E124}" presName="childTex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FB3A8-9C0C-477F-8EF3-2F9530098A69}" type="pres">
      <dgm:prSet presAssocID="{DE1C091C-50DF-4425-9CA7-E1A7E9AD62F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65B44-7338-40C4-AD97-2C688C9DE64E}" type="pres">
      <dgm:prSet presAssocID="{DE1C091C-50DF-4425-9CA7-E1A7E9AD62FE}" presName="childTex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D8496B-EE31-4DFC-B0EB-AAB0ECDA796F}" type="presOf" srcId="{337024B5-B026-4490-B179-8EE7DB7F2FF2}" destId="{75FA835E-6CCD-4D43-B92C-AE10C5F2434A}" srcOrd="0" destOrd="0" presId="urn:microsoft.com/office/officeart/2005/8/layout/vList2"/>
    <dgm:cxn modelId="{86FD01E6-A6EC-4783-ABEE-9CBB16547C71}" srcId="{C21DBDF1-DEC0-44B0-BCBC-394EF00C22F8}" destId="{6E83F431-5D37-4BB7-A4A2-E43EBCF0E124}" srcOrd="6" destOrd="0" parTransId="{F508E1E2-6F4B-436A-B0D8-E3D51BB39596}" sibTransId="{66DE4AA1-F398-4E7D-A084-EDE037AFDEC5}"/>
    <dgm:cxn modelId="{DFF11236-AA1F-411C-AAE3-969BC2873272}" type="presOf" srcId="{DE1C091C-50DF-4425-9CA7-E1A7E9AD62FE}" destId="{BB1FB3A8-9C0C-477F-8EF3-2F9530098A69}" srcOrd="0" destOrd="0" presId="urn:microsoft.com/office/officeart/2005/8/layout/vList2"/>
    <dgm:cxn modelId="{F08FD542-84B7-47AA-AE22-DD365588816B}" type="presOf" srcId="{6CDB6CFC-6C3F-4F2C-96C6-CD8E7F0173D0}" destId="{69222F25-D522-478A-90A2-F429761A5F37}" srcOrd="0" destOrd="0" presId="urn:microsoft.com/office/officeart/2005/8/layout/vList2"/>
    <dgm:cxn modelId="{BF094D49-9C87-49ED-BE7B-A723B4659B21}" type="presOf" srcId="{7C31AFD9-A6F1-47EB-8467-65637D330E0C}" destId="{15F15EDE-F66D-4124-AE85-5F9341B4BF10}" srcOrd="0" destOrd="0" presId="urn:microsoft.com/office/officeart/2005/8/layout/vList2"/>
    <dgm:cxn modelId="{198340AA-AACE-4BF9-B42F-06D817EDC3EF}" srcId="{7C31AFD9-A6F1-47EB-8467-65637D330E0C}" destId="{DB7C3DA0-8287-4B38-9555-4406A7979579}" srcOrd="0" destOrd="0" parTransId="{E50518E5-FB28-47AA-8F7C-B3212934F43C}" sibTransId="{5A50DFB2-EB33-49CE-8F69-C68A5B1FAAE6}"/>
    <dgm:cxn modelId="{ED349786-4870-4068-B739-2DA2C9238A33}" type="presOf" srcId="{6E83F431-5D37-4BB7-A4A2-E43EBCF0E124}" destId="{B6531D7A-BFD0-40B1-9525-490D236EF511}" srcOrd="0" destOrd="0" presId="urn:microsoft.com/office/officeart/2005/8/layout/vList2"/>
    <dgm:cxn modelId="{249A0748-C723-43B9-B344-28D132F48562}" srcId="{C21DBDF1-DEC0-44B0-BCBC-394EF00C22F8}" destId="{6CDB6CFC-6C3F-4F2C-96C6-CD8E7F0173D0}" srcOrd="3" destOrd="0" parTransId="{F19F8648-4EF8-4022-86CE-98455239891D}" sibTransId="{ACA2B019-4C52-4545-89DE-33AE45D75CE1}"/>
    <dgm:cxn modelId="{636FA7F7-B898-40E0-B5D6-157B691B77F3}" type="presOf" srcId="{DB7C3DA0-8287-4B38-9555-4406A7979579}" destId="{CA9015F7-5E39-4C25-958C-5DDF59F8EF63}" srcOrd="0" destOrd="0" presId="urn:microsoft.com/office/officeart/2005/8/layout/vList2"/>
    <dgm:cxn modelId="{CA817B14-CD22-4F3D-895A-0FB0048DBE7A}" srcId="{E098CBB2-D823-40E1-9AC9-C7B6C962AF08}" destId="{85B420C8-27B9-4631-9594-FAA5F0174781}" srcOrd="0" destOrd="0" parTransId="{011AF3D8-CFCC-498E-B2C3-ADC3216D5CAE}" sibTransId="{B027E519-7BFA-41CB-97E3-AF1D064E8F21}"/>
    <dgm:cxn modelId="{B4522DB3-FF58-4BA7-9F8D-CB04E06B7228}" type="presOf" srcId="{C21DBDF1-DEC0-44B0-BCBC-394EF00C22F8}" destId="{944E8236-1FFF-42F2-B706-7448359CAF35}" srcOrd="0" destOrd="0" presId="urn:microsoft.com/office/officeart/2005/8/layout/vList2"/>
    <dgm:cxn modelId="{794684B5-8FBE-4D1F-BB8E-06E8F92DF348}" type="presOf" srcId="{F3A5E6E8-433D-47BB-9654-D274AA92AA49}" destId="{83365B44-7338-40C4-AD97-2C688C9DE64E}" srcOrd="0" destOrd="0" presId="urn:microsoft.com/office/officeart/2005/8/layout/vList2"/>
    <dgm:cxn modelId="{573EE9B1-307D-4DE0-9E7F-43E3E9EC0FB8}" type="presOf" srcId="{6968BF63-2B23-47B1-B4C6-587F67728786}" destId="{51B26F1A-6B6B-4482-BD0F-FC8FFE285A50}" srcOrd="0" destOrd="0" presId="urn:microsoft.com/office/officeart/2005/8/layout/vList2"/>
    <dgm:cxn modelId="{36CE0AF4-ECF5-4028-932D-27BFBA58ABC0}" srcId="{C21DBDF1-DEC0-44B0-BCBC-394EF00C22F8}" destId="{49B58D80-D801-4C55-A5E8-D0741816644B}" srcOrd="2" destOrd="0" parTransId="{847C78E6-6761-4E75-A076-645F5DBC7F54}" sibTransId="{99861383-96EB-4154-837C-E3C5C7F2560A}"/>
    <dgm:cxn modelId="{E988CFCB-A160-47C3-9CCE-B0D9B71EA47B}" type="presOf" srcId="{49B58D80-D801-4C55-A5E8-D0741816644B}" destId="{46D22D3C-F130-428C-8719-D40408522A3F}" srcOrd="0" destOrd="0" presId="urn:microsoft.com/office/officeart/2005/8/layout/vList2"/>
    <dgm:cxn modelId="{A172F49E-55E1-418D-9B6B-84C4049C4D9B}" type="presOf" srcId="{5E74EE5B-B897-4169-9D3F-113C15762979}" destId="{59108E62-AB3C-4ED5-ACD7-E477684A3CBE}" srcOrd="0" destOrd="0" presId="urn:microsoft.com/office/officeart/2005/8/layout/vList2"/>
    <dgm:cxn modelId="{EFDBCA29-6B4C-4A35-8880-E965576DB96A}" srcId="{C21DBDF1-DEC0-44B0-BCBC-394EF00C22F8}" destId="{6968BF63-2B23-47B1-B4C6-587F67728786}" srcOrd="1" destOrd="0" parTransId="{CB8B6CBA-9051-4835-8AE3-BC645D371D06}" sibTransId="{20142F45-E308-448B-864F-4E4289F7F7C8}"/>
    <dgm:cxn modelId="{2B14F35A-E33F-484C-A64B-B2B0C6E83FD3}" type="presOf" srcId="{396F5E95-D1D0-4E58-B2B7-76818E5FB48B}" destId="{4C76EEEF-DEE1-4931-8727-16C7AA7C1647}" srcOrd="0" destOrd="0" presId="urn:microsoft.com/office/officeart/2005/8/layout/vList2"/>
    <dgm:cxn modelId="{C0E8AE1F-0F5B-49BE-AB3F-DBA3EDDF325D}" type="presOf" srcId="{E098CBB2-D823-40E1-9AC9-C7B6C962AF08}" destId="{6D3D81C0-582D-4654-B49A-0ACE2E9FDCAA}" srcOrd="0" destOrd="0" presId="urn:microsoft.com/office/officeart/2005/8/layout/vList2"/>
    <dgm:cxn modelId="{0665B695-3717-4DB5-9ED4-EC265CF66BD4}" srcId="{6CDB6CFC-6C3F-4F2C-96C6-CD8E7F0173D0}" destId="{5E74EE5B-B897-4169-9D3F-113C15762979}" srcOrd="0" destOrd="0" parTransId="{7D17663A-7BA6-4244-8AB6-8DD36D52F079}" sibTransId="{E1EC8877-7F3E-4004-B23A-5DCD4E1C99FC}"/>
    <dgm:cxn modelId="{D4AA5576-8523-4ACA-A5A4-D0B087AFA4C7}" type="presOf" srcId="{DB866D46-4F91-4460-9A4D-1FF4E228DBC4}" destId="{52123B3E-9726-41E2-8C82-EAC1E26D9AAD}" srcOrd="0" destOrd="0" presId="urn:microsoft.com/office/officeart/2005/8/layout/vList2"/>
    <dgm:cxn modelId="{EA44E5CA-AA9D-467F-BCAE-F718896D2CC4}" srcId="{DE1C091C-50DF-4425-9CA7-E1A7E9AD62FE}" destId="{F3A5E6E8-433D-47BB-9654-D274AA92AA49}" srcOrd="0" destOrd="0" parTransId="{8A3964AE-28EB-40AA-94AB-BFB4D6BA78E7}" sibTransId="{1822B473-4A60-4EF5-84C9-3FB59032121D}"/>
    <dgm:cxn modelId="{8AFF627A-7791-4F31-871D-40FEC590D419}" srcId="{4828E4C9-13AC-49AA-AE20-F46A9A644580}" destId="{43D20E36-4D50-4416-AC64-60C9E841A84F}" srcOrd="0" destOrd="0" parTransId="{212EB417-C4A9-4176-A366-12F64F23BDCF}" sibTransId="{BB84FF93-1A5F-4CB5-98A8-39E15B2575CC}"/>
    <dgm:cxn modelId="{9708CD34-80FA-408E-BB54-E864CA68B887}" type="presOf" srcId="{85B420C8-27B9-4631-9594-FAA5F0174781}" destId="{ACDC9805-B321-4839-9A37-C798E44D0AA0}" srcOrd="0" destOrd="0" presId="urn:microsoft.com/office/officeart/2005/8/layout/vList2"/>
    <dgm:cxn modelId="{762F4682-124D-47B1-87B7-7C41C97CAB40}" type="presOf" srcId="{43D20E36-4D50-4416-AC64-60C9E841A84F}" destId="{B3DE15F6-3D47-4218-B2D3-101B006130EC}" srcOrd="0" destOrd="0" presId="urn:microsoft.com/office/officeart/2005/8/layout/vList2"/>
    <dgm:cxn modelId="{DA918612-EE15-4F0F-82CB-531258EA4B89}" srcId="{49B58D80-D801-4C55-A5E8-D0741816644B}" destId="{396F5E95-D1D0-4E58-B2B7-76818E5FB48B}" srcOrd="0" destOrd="0" parTransId="{FF1D5B5F-9535-4209-BB1F-316664FDD8C3}" sibTransId="{882B4F4B-70AB-4CB7-8ECA-69FF366F119E}"/>
    <dgm:cxn modelId="{D5CC3A03-8BEA-44C3-9F52-4F42DD6DD876}" srcId="{C21DBDF1-DEC0-44B0-BCBC-394EF00C22F8}" destId="{7C31AFD9-A6F1-47EB-8467-65637D330E0C}" srcOrd="4" destOrd="0" parTransId="{963D5A37-22C0-47D3-8AE4-B3A243BC3B49}" sibTransId="{642F7EF0-D11F-4C9E-84D2-5593662F4761}"/>
    <dgm:cxn modelId="{E356A729-76F3-40BD-9A1E-1448068D5FBD}" type="presOf" srcId="{4828E4C9-13AC-49AA-AE20-F46A9A644580}" destId="{69D4BF7A-35E3-4587-9450-EFD346394457}" srcOrd="0" destOrd="0" presId="urn:microsoft.com/office/officeart/2005/8/layout/vList2"/>
    <dgm:cxn modelId="{39C8BCD7-0648-47CF-A5FE-BC27F444963F}" srcId="{C21DBDF1-DEC0-44B0-BCBC-394EF00C22F8}" destId="{4828E4C9-13AC-49AA-AE20-F46A9A644580}" srcOrd="0" destOrd="0" parTransId="{75499544-4CB5-4CC6-9566-27E9F6E3E62B}" sibTransId="{1B22E48D-CBFD-42EF-B918-E433D04BC1F5}"/>
    <dgm:cxn modelId="{69C2AEB6-77FD-498D-B868-7851524516EC}" srcId="{C21DBDF1-DEC0-44B0-BCBC-394EF00C22F8}" destId="{E098CBB2-D823-40E1-9AC9-C7B6C962AF08}" srcOrd="5" destOrd="0" parTransId="{2A604ED0-B9C3-4024-8FC5-B26DA5E1BA05}" sibTransId="{473CC709-5D6B-487D-990D-57950C0A7A18}"/>
    <dgm:cxn modelId="{4BA95475-C144-4DAA-B9CF-A6899B746033}" srcId="{C21DBDF1-DEC0-44B0-BCBC-394EF00C22F8}" destId="{DE1C091C-50DF-4425-9CA7-E1A7E9AD62FE}" srcOrd="7" destOrd="0" parTransId="{D928C528-9DB7-4DED-B4B7-830FBF7CD649}" sibTransId="{6841E56E-FB91-4683-B8ED-4F25622ECB18}"/>
    <dgm:cxn modelId="{D5FC1338-D089-47FE-9FC1-BDC9F8A72272}" srcId="{6968BF63-2B23-47B1-B4C6-587F67728786}" destId="{DB866D46-4F91-4460-9A4D-1FF4E228DBC4}" srcOrd="0" destOrd="0" parTransId="{F0A30C3D-82FD-42FF-A0B0-36523350363B}" sibTransId="{E2729465-9023-46A2-BAEB-CE0D195A1C78}"/>
    <dgm:cxn modelId="{05BC27EB-8574-4087-B510-454CE11591E6}" srcId="{6E83F431-5D37-4BB7-A4A2-E43EBCF0E124}" destId="{337024B5-B026-4490-B179-8EE7DB7F2FF2}" srcOrd="0" destOrd="0" parTransId="{214D5DBD-D1C0-4BDC-8D20-8100CF9CB6A1}" sibTransId="{1741540D-FD86-40C7-8C1F-A4C295E5E2C5}"/>
    <dgm:cxn modelId="{A538D1C3-21A0-49B9-8A30-49E623E6A690}" type="presParOf" srcId="{944E8236-1FFF-42F2-B706-7448359CAF35}" destId="{69D4BF7A-35E3-4587-9450-EFD346394457}" srcOrd="0" destOrd="0" presId="urn:microsoft.com/office/officeart/2005/8/layout/vList2"/>
    <dgm:cxn modelId="{B4734836-A50D-4DFF-B7A4-58E489FCD73C}" type="presParOf" srcId="{944E8236-1FFF-42F2-B706-7448359CAF35}" destId="{B3DE15F6-3D47-4218-B2D3-101B006130EC}" srcOrd="1" destOrd="0" presId="urn:microsoft.com/office/officeart/2005/8/layout/vList2"/>
    <dgm:cxn modelId="{3ABBD43C-45DB-4A17-A8D3-27CD3AEB29EC}" type="presParOf" srcId="{944E8236-1FFF-42F2-B706-7448359CAF35}" destId="{51B26F1A-6B6B-4482-BD0F-FC8FFE285A50}" srcOrd="2" destOrd="0" presId="urn:microsoft.com/office/officeart/2005/8/layout/vList2"/>
    <dgm:cxn modelId="{859869EE-01CD-4B88-B890-C8FAB820C3B4}" type="presParOf" srcId="{944E8236-1FFF-42F2-B706-7448359CAF35}" destId="{52123B3E-9726-41E2-8C82-EAC1E26D9AAD}" srcOrd="3" destOrd="0" presId="urn:microsoft.com/office/officeart/2005/8/layout/vList2"/>
    <dgm:cxn modelId="{F3395BC9-E107-4863-95E1-718EAE7FAAD4}" type="presParOf" srcId="{944E8236-1FFF-42F2-B706-7448359CAF35}" destId="{46D22D3C-F130-428C-8719-D40408522A3F}" srcOrd="4" destOrd="0" presId="urn:microsoft.com/office/officeart/2005/8/layout/vList2"/>
    <dgm:cxn modelId="{2F30CBE8-1297-4DD4-AA06-9DB18B4FE1D3}" type="presParOf" srcId="{944E8236-1FFF-42F2-B706-7448359CAF35}" destId="{4C76EEEF-DEE1-4931-8727-16C7AA7C1647}" srcOrd="5" destOrd="0" presId="urn:microsoft.com/office/officeart/2005/8/layout/vList2"/>
    <dgm:cxn modelId="{7E3404B5-3490-4A64-B818-54E9BA22388F}" type="presParOf" srcId="{944E8236-1FFF-42F2-B706-7448359CAF35}" destId="{69222F25-D522-478A-90A2-F429761A5F37}" srcOrd="6" destOrd="0" presId="urn:microsoft.com/office/officeart/2005/8/layout/vList2"/>
    <dgm:cxn modelId="{4051B0C2-7446-4A83-AFA7-6D1D3ABD27BF}" type="presParOf" srcId="{944E8236-1FFF-42F2-B706-7448359CAF35}" destId="{59108E62-AB3C-4ED5-ACD7-E477684A3CBE}" srcOrd="7" destOrd="0" presId="urn:microsoft.com/office/officeart/2005/8/layout/vList2"/>
    <dgm:cxn modelId="{2AAFAE9C-C5EA-4606-9346-31BD837DF580}" type="presParOf" srcId="{944E8236-1FFF-42F2-B706-7448359CAF35}" destId="{15F15EDE-F66D-4124-AE85-5F9341B4BF10}" srcOrd="8" destOrd="0" presId="urn:microsoft.com/office/officeart/2005/8/layout/vList2"/>
    <dgm:cxn modelId="{20B070B4-6883-47B4-B5B5-15105EF8D881}" type="presParOf" srcId="{944E8236-1FFF-42F2-B706-7448359CAF35}" destId="{CA9015F7-5E39-4C25-958C-5DDF59F8EF63}" srcOrd="9" destOrd="0" presId="urn:microsoft.com/office/officeart/2005/8/layout/vList2"/>
    <dgm:cxn modelId="{9621786A-708E-422D-A61B-273214FB0624}" type="presParOf" srcId="{944E8236-1FFF-42F2-B706-7448359CAF35}" destId="{6D3D81C0-582D-4654-B49A-0ACE2E9FDCAA}" srcOrd="10" destOrd="0" presId="urn:microsoft.com/office/officeart/2005/8/layout/vList2"/>
    <dgm:cxn modelId="{E104BE90-3E31-40DC-8D05-FE6610731ECE}" type="presParOf" srcId="{944E8236-1FFF-42F2-B706-7448359CAF35}" destId="{ACDC9805-B321-4839-9A37-C798E44D0AA0}" srcOrd="11" destOrd="0" presId="urn:microsoft.com/office/officeart/2005/8/layout/vList2"/>
    <dgm:cxn modelId="{D81FD286-3B78-46F5-B3F7-5D2AF135E061}" type="presParOf" srcId="{944E8236-1FFF-42F2-B706-7448359CAF35}" destId="{B6531D7A-BFD0-40B1-9525-490D236EF511}" srcOrd="12" destOrd="0" presId="urn:microsoft.com/office/officeart/2005/8/layout/vList2"/>
    <dgm:cxn modelId="{D2915C86-2D5F-40B5-9396-CF2CCFAE6B72}" type="presParOf" srcId="{944E8236-1FFF-42F2-B706-7448359CAF35}" destId="{75FA835E-6CCD-4D43-B92C-AE10C5F2434A}" srcOrd="13" destOrd="0" presId="urn:microsoft.com/office/officeart/2005/8/layout/vList2"/>
    <dgm:cxn modelId="{B22E285C-C9A6-448F-95E1-02BE39F19D94}" type="presParOf" srcId="{944E8236-1FFF-42F2-B706-7448359CAF35}" destId="{BB1FB3A8-9C0C-477F-8EF3-2F9530098A69}" srcOrd="14" destOrd="0" presId="urn:microsoft.com/office/officeart/2005/8/layout/vList2"/>
    <dgm:cxn modelId="{A305F739-B3D0-4498-9902-4E83003CD299}" type="presParOf" srcId="{944E8236-1FFF-42F2-B706-7448359CAF35}" destId="{83365B44-7338-40C4-AD97-2C688C9DE64E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9D350-9422-4616-8533-5268599DDC8A}">
      <dsp:nvSpPr>
        <dsp:cNvPr id="0" name=""/>
        <dsp:cNvSpPr/>
      </dsp:nvSpPr>
      <dsp:spPr>
        <a:xfrm>
          <a:off x="0" y="35240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Бюджетная система Российской Федерации</a:t>
          </a:r>
        </a:p>
      </dsp:txBody>
      <dsp:txXfrm>
        <a:off x="10966" y="46206"/>
        <a:ext cx="4544197" cy="202708"/>
      </dsp:txXfrm>
    </dsp:sp>
    <dsp:sp modelId="{CD2D43E2-395F-4366-85C7-565408CFD32C}">
      <dsp:nvSpPr>
        <dsp:cNvPr id="0" name=""/>
        <dsp:cNvSpPr/>
      </dsp:nvSpPr>
      <dsp:spPr>
        <a:xfrm>
          <a:off x="0" y="259880"/>
          <a:ext cx="4566129" cy="509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kern="1200" dirty="0"/>
        </a:p>
      </dsp:txBody>
      <dsp:txXfrm>
        <a:off x="0" y="259880"/>
        <a:ext cx="4566129" cy="509220"/>
      </dsp:txXfrm>
    </dsp:sp>
    <dsp:sp modelId="{3A3FF0BA-1B6A-4844-885F-00DCCBB40A31}">
      <dsp:nvSpPr>
        <dsp:cNvPr id="0" name=""/>
        <dsp:cNvSpPr/>
      </dsp:nvSpPr>
      <dsp:spPr>
        <a:xfrm>
          <a:off x="0" y="76910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Бюджет</a:t>
          </a:r>
        </a:p>
      </dsp:txBody>
      <dsp:txXfrm>
        <a:off x="10966" y="780067"/>
        <a:ext cx="4544197" cy="202708"/>
      </dsp:txXfrm>
    </dsp:sp>
    <dsp:sp modelId="{0B12FF9F-CD27-44D6-8A9D-18EAB6A2AF6F}">
      <dsp:nvSpPr>
        <dsp:cNvPr id="0" name=""/>
        <dsp:cNvSpPr/>
      </dsp:nvSpPr>
      <dsp:spPr>
        <a:xfrm>
          <a:off x="0" y="993741"/>
          <a:ext cx="4566129" cy="385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kern="1200" dirty="0"/>
        </a:p>
      </dsp:txBody>
      <dsp:txXfrm>
        <a:off x="0" y="993741"/>
        <a:ext cx="4566129" cy="385020"/>
      </dsp:txXfrm>
    </dsp:sp>
    <dsp:sp modelId="{00FD1C66-DEA1-4A48-94B6-984746937A10}">
      <dsp:nvSpPr>
        <dsp:cNvPr id="0" name=""/>
        <dsp:cNvSpPr/>
      </dsp:nvSpPr>
      <dsp:spPr>
        <a:xfrm>
          <a:off x="0" y="137876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Доходы</a:t>
          </a:r>
        </a:p>
      </dsp:txBody>
      <dsp:txXfrm>
        <a:off x="10966" y="1389727"/>
        <a:ext cx="4544197" cy="202708"/>
      </dsp:txXfrm>
    </dsp:sp>
    <dsp:sp modelId="{A138D91F-CD3B-42F8-AB6B-2FCB548D9D02}">
      <dsp:nvSpPr>
        <dsp:cNvPr id="0" name=""/>
        <dsp:cNvSpPr/>
      </dsp:nvSpPr>
      <dsp:spPr>
        <a:xfrm>
          <a:off x="0" y="1603401"/>
          <a:ext cx="4566129" cy="267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kern="1200" dirty="0"/>
        </a:p>
      </dsp:txBody>
      <dsp:txXfrm>
        <a:off x="0" y="1603401"/>
        <a:ext cx="4566129" cy="267030"/>
      </dsp:txXfrm>
    </dsp:sp>
    <dsp:sp modelId="{5AD23899-8695-4D5A-B233-3FC81E659D99}">
      <dsp:nvSpPr>
        <dsp:cNvPr id="0" name=""/>
        <dsp:cNvSpPr/>
      </dsp:nvSpPr>
      <dsp:spPr>
        <a:xfrm>
          <a:off x="0" y="187043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Расходы</a:t>
          </a:r>
        </a:p>
      </dsp:txBody>
      <dsp:txXfrm>
        <a:off x="10966" y="1881397"/>
        <a:ext cx="4544197" cy="202708"/>
      </dsp:txXfrm>
    </dsp:sp>
    <dsp:sp modelId="{77C66E2C-918E-496C-B8AF-EE249FED5796}">
      <dsp:nvSpPr>
        <dsp:cNvPr id="0" name=""/>
        <dsp:cNvSpPr/>
      </dsp:nvSpPr>
      <dsp:spPr>
        <a:xfrm>
          <a:off x="0" y="2095071"/>
          <a:ext cx="4566129" cy="267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kern="1200" dirty="0"/>
        </a:p>
      </dsp:txBody>
      <dsp:txXfrm>
        <a:off x="0" y="2095071"/>
        <a:ext cx="4566129" cy="267030"/>
      </dsp:txXfrm>
    </dsp:sp>
    <dsp:sp modelId="{F990AE71-D523-4701-BAC0-25B93A29BED1}">
      <dsp:nvSpPr>
        <dsp:cNvPr id="0" name=""/>
        <dsp:cNvSpPr/>
      </dsp:nvSpPr>
      <dsp:spPr>
        <a:xfrm>
          <a:off x="0" y="236210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Профицит</a:t>
          </a:r>
        </a:p>
      </dsp:txBody>
      <dsp:txXfrm>
        <a:off x="10966" y="2373067"/>
        <a:ext cx="4544197" cy="202708"/>
      </dsp:txXfrm>
    </dsp:sp>
    <dsp:sp modelId="{9D38423D-B6B4-4959-815C-49A50F106028}">
      <dsp:nvSpPr>
        <dsp:cNvPr id="0" name=""/>
        <dsp:cNvSpPr/>
      </dsp:nvSpPr>
      <dsp:spPr>
        <a:xfrm>
          <a:off x="0" y="2586741"/>
          <a:ext cx="4566129" cy="198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превышение доходов бюджета над его расходами</a:t>
          </a:r>
          <a:endParaRPr lang="ru-RU" sz="900" kern="1200" dirty="0"/>
        </a:p>
      </dsp:txBody>
      <dsp:txXfrm>
        <a:off x="0" y="2586741"/>
        <a:ext cx="4566129" cy="198720"/>
      </dsp:txXfrm>
    </dsp:sp>
    <dsp:sp modelId="{74B1EB84-A72F-4AB7-875C-9D325589DB4A}">
      <dsp:nvSpPr>
        <dsp:cNvPr id="0" name=""/>
        <dsp:cNvSpPr/>
      </dsp:nvSpPr>
      <dsp:spPr>
        <a:xfrm>
          <a:off x="0" y="278546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Дефицит</a:t>
          </a:r>
        </a:p>
      </dsp:txBody>
      <dsp:txXfrm>
        <a:off x="10966" y="2796427"/>
        <a:ext cx="4544197" cy="202708"/>
      </dsp:txXfrm>
    </dsp:sp>
    <dsp:sp modelId="{0AF9E646-59ED-43AB-8031-F0B5665FFA9F}">
      <dsp:nvSpPr>
        <dsp:cNvPr id="0" name=""/>
        <dsp:cNvSpPr/>
      </dsp:nvSpPr>
      <dsp:spPr>
        <a:xfrm>
          <a:off x="0" y="3010101"/>
          <a:ext cx="4566129" cy="198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превышение расходов бюджета над его доходами</a:t>
          </a:r>
          <a:endParaRPr lang="ru-RU" sz="900" kern="1200" dirty="0"/>
        </a:p>
      </dsp:txBody>
      <dsp:txXfrm>
        <a:off x="0" y="3010101"/>
        <a:ext cx="4566129" cy="198720"/>
      </dsp:txXfrm>
    </dsp:sp>
    <dsp:sp modelId="{1D9F6C90-725B-4676-98E0-4A455937F9F0}">
      <dsp:nvSpPr>
        <dsp:cNvPr id="0" name=""/>
        <dsp:cNvSpPr/>
      </dsp:nvSpPr>
      <dsp:spPr>
        <a:xfrm>
          <a:off x="0" y="320882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Сбалансированность</a:t>
          </a:r>
        </a:p>
      </dsp:txBody>
      <dsp:txXfrm>
        <a:off x="10966" y="3219787"/>
        <a:ext cx="4544197" cy="202708"/>
      </dsp:txXfrm>
    </dsp:sp>
    <dsp:sp modelId="{416CCEF8-7DB4-4F71-8C6C-2ECC551EA0A4}">
      <dsp:nvSpPr>
        <dsp:cNvPr id="0" name=""/>
        <dsp:cNvSpPr/>
      </dsp:nvSpPr>
      <dsp:spPr>
        <a:xfrm>
          <a:off x="0" y="3433461"/>
          <a:ext cx="4566129" cy="6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kern="1200" dirty="0"/>
        </a:p>
      </dsp:txBody>
      <dsp:txXfrm>
        <a:off x="0" y="3433461"/>
        <a:ext cx="4566129" cy="621000"/>
      </dsp:txXfrm>
    </dsp:sp>
    <dsp:sp modelId="{A7ABCF42-ED7E-4ECF-980D-68DC26D601EB}">
      <dsp:nvSpPr>
        <dsp:cNvPr id="0" name=""/>
        <dsp:cNvSpPr/>
      </dsp:nvSpPr>
      <dsp:spPr>
        <a:xfrm>
          <a:off x="0" y="405446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Налоговые доходы</a:t>
          </a:r>
        </a:p>
      </dsp:txBody>
      <dsp:txXfrm>
        <a:off x="10966" y="4065427"/>
        <a:ext cx="4544197" cy="202708"/>
      </dsp:txXfrm>
    </dsp:sp>
    <dsp:sp modelId="{0AE6A9E2-255D-40FD-8589-80EA7F3BDD48}">
      <dsp:nvSpPr>
        <dsp:cNvPr id="0" name=""/>
        <dsp:cNvSpPr/>
      </dsp:nvSpPr>
      <dsp:spPr>
        <a:xfrm>
          <a:off x="0" y="4279100"/>
          <a:ext cx="4566129" cy="509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kern="1200" dirty="0"/>
        </a:p>
      </dsp:txBody>
      <dsp:txXfrm>
        <a:off x="0" y="4279100"/>
        <a:ext cx="4566129" cy="509220"/>
      </dsp:txXfrm>
    </dsp:sp>
    <dsp:sp modelId="{13CDAC7D-5008-4737-852D-069EBAF206D5}">
      <dsp:nvSpPr>
        <dsp:cNvPr id="0" name=""/>
        <dsp:cNvSpPr/>
      </dsp:nvSpPr>
      <dsp:spPr>
        <a:xfrm>
          <a:off x="0" y="4788321"/>
          <a:ext cx="4566129" cy="224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Неналоговые доходы</a:t>
          </a:r>
        </a:p>
      </dsp:txBody>
      <dsp:txXfrm>
        <a:off x="10966" y="4799287"/>
        <a:ext cx="4544197" cy="202708"/>
      </dsp:txXfrm>
    </dsp:sp>
    <dsp:sp modelId="{C083E796-94CE-4987-8622-810FB270313F}">
      <dsp:nvSpPr>
        <dsp:cNvPr id="0" name=""/>
        <dsp:cNvSpPr/>
      </dsp:nvSpPr>
      <dsp:spPr>
        <a:xfrm>
          <a:off x="0" y="5012961"/>
          <a:ext cx="4566129" cy="509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75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kern="12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kern="1200" dirty="0"/>
        </a:p>
      </dsp:txBody>
      <dsp:txXfrm>
        <a:off x="0" y="5012961"/>
        <a:ext cx="4566129" cy="509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4BF7A-35E3-4587-9450-EFD346394457}">
      <dsp:nvSpPr>
        <dsp:cNvPr id="0" name=""/>
        <dsp:cNvSpPr/>
      </dsp:nvSpPr>
      <dsp:spPr>
        <a:xfrm>
          <a:off x="0" y="49363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Безвозмездные поступления</a:t>
          </a:r>
        </a:p>
      </dsp:txBody>
      <dsp:txXfrm>
        <a:off x="15535" y="64898"/>
        <a:ext cx="4650469" cy="287170"/>
      </dsp:txXfrm>
    </dsp:sp>
    <dsp:sp modelId="{B3DE15F6-3D47-4218-B2D3-101B006130EC}">
      <dsp:nvSpPr>
        <dsp:cNvPr id="0" name=""/>
        <dsp:cNvSpPr/>
      </dsp:nvSpPr>
      <dsp:spPr>
        <a:xfrm>
          <a:off x="0" y="367603"/>
          <a:ext cx="4681539" cy="501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kern="12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kern="1200" dirty="0"/>
        </a:p>
      </dsp:txBody>
      <dsp:txXfrm>
        <a:off x="0" y="367603"/>
        <a:ext cx="4681539" cy="501457"/>
      </dsp:txXfrm>
    </dsp:sp>
    <dsp:sp modelId="{51B26F1A-6B6B-4482-BD0F-FC8FFE285A50}">
      <dsp:nvSpPr>
        <dsp:cNvPr id="0" name=""/>
        <dsp:cNvSpPr/>
      </dsp:nvSpPr>
      <dsp:spPr>
        <a:xfrm>
          <a:off x="0" y="86906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Межбюджетные трансферты</a:t>
          </a:r>
        </a:p>
      </dsp:txBody>
      <dsp:txXfrm>
        <a:off x="15535" y="884596"/>
        <a:ext cx="4650469" cy="287170"/>
      </dsp:txXfrm>
    </dsp:sp>
    <dsp:sp modelId="{52123B3E-9726-41E2-8C82-EAC1E26D9AAD}">
      <dsp:nvSpPr>
        <dsp:cNvPr id="0" name=""/>
        <dsp:cNvSpPr/>
      </dsp:nvSpPr>
      <dsp:spPr>
        <a:xfrm>
          <a:off x="0" y="118730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kern="1200" dirty="0"/>
        </a:p>
      </dsp:txBody>
      <dsp:txXfrm>
        <a:off x="0" y="1187301"/>
        <a:ext cx="4681539" cy="281520"/>
      </dsp:txXfrm>
    </dsp:sp>
    <dsp:sp modelId="{46D22D3C-F130-428C-8719-D40408522A3F}">
      <dsp:nvSpPr>
        <dsp:cNvPr id="0" name=""/>
        <dsp:cNvSpPr/>
      </dsp:nvSpPr>
      <dsp:spPr>
        <a:xfrm>
          <a:off x="0" y="146882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Дотации</a:t>
          </a:r>
        </a:p>
      </dsp:txBody>
      <dsp:txXfrm>
        <a:off x="15535" y="1484356"/>
        <a:ext cx="4650469" cy="287170"/>
      </dsp:txXfrm>
    </dsp:sp>
    <dsp:sp modelId="{4C76EEEF-DEE1-4931-8727-16C7AA7C1647}">
      <dsp:nvSpPr>
        <dsp:cNvPr id="0" name=""/>
        <dsp:cNvSpPr/>
      </dsp:nvSpPr>
      <dsp:spPr>
        <a:xfrm>
          <a:off x="0" y="178706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kern="1200" dirty="0"/>
        </a:p>
      </dsp:txBody>
      <dsp:txXfrm>
        <a:off x="0" y="1787061"/>
        <a:ext cx="4681539" cy="281520"/>
      </dsp:txXfrm>
    </dsp:sp>
    <dsp:sp modelId="{69222F25-D522-478A-90A2-F429761A5F37}">
      <dsp:nvSpPr>
        <dsp:cNvPr id="0" name=""/>
        <dsp:cNvSpPr/>
      </dsp:nvSpPr>
      <dsp:spPr>
        <a:xfrm>
          <a:off x="0" y="206858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Субвенции</a:t>
          </a:r>
        </a:p>
      </dsp:txBody>
      <dsp:txXfrm>
        <a:off x="15535" y="2084116"/>
        <a:ext cx="4650469" cy="287170"/>
      </dsp:txXfrm>
    </dsp:sp>
    <dsp:sp modelId="{59108E62-AB3C-4ED5-ACD7-E477684A3CBE}">
      <dsp:nvSpPr>
        <dsp:cNvPr id="0" name=""/>
        <dsp:cNvSpPr/>
      </dsp:nvSpPr>
      <dsp:spPr>
        <a:xfrm>
          <a:off x="0" y="238682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kern="12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kern="1200" dirty="0"/>
        </a:p>
      </dsp:txBody>
      <dsp:txXfrm>
        <a:off x="0" y="2386821"/>
        <a:ext cx="4681539" cy="281520"/>
      </dsp:txXfrm>
    </dsp:sp>
    <dsp:sp modelId="{15F15EDE-F66D-4124-AE85-5F9341B4BF10}">
      <dsp:nvSpPr>
        <dsp:cNvPr id="0" name=""/>
        <dsp:cNvSpPr/>
      </dsp:nvSpPr>
      <dsp:spPr>
        <a:xfrm>
          <a:off x="0" y="266834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Субсидии</a:t>
          </a:r>
        </a:p>
      </dsp:txBody>
      <dsp:txXfrm>
        <a:off x="15535" y="2683876"/>
        <a:ext cx="4650469" cy="287170"/>
      </dsp:txXfrm>
    </dsp:sp>
    <dsp:sp modelId="{CA9015F7-5E39-4C25-958C-5DDF59F8EF63}">
      <dsp:nvSpPr>
        <dsp:cNvPr id="0" name=""/>
        <dsp:cNvSpPr/>
      </dsp:nvSpPr>
      <dsp:spPr>
        <a:xfrm>
          <a:off x="0" y="298658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kern="12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kern="1200" dirty="0" err="1" smtClean="0"/>
            <a:t>софинансирования</a:t>
          </a:r>
          <a:endParaRPr lang="ru-RU" sz="900" kern="1200" dirty="0"/>
        </a:p>
      </dsp:txBody>
      <dsp:txXfrm>
        <a:off x="0" y="2986581"/>
        <a:ext cx="4681539" cy="281520"/>
      </dsp:txXfrm>
    </dsp:sp>
    <dsp:sp modelId="{6D3D81C0-582D-4654-B49A-0ACE2E9FDCAA}">
      <dsp:nvSpPr>
        <dsp:cNvPr id="0" name=""/>
        <dsp:cNvSpPr/>
      </dsp:nvSpPr>
      <dsp:spPr>
        <a:xfrm>
          <a:off x="0" y="326810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Расходное обязательство</a:t>
          </a:r>
        </a:p>
      </dsp:txBody>
      <dsp:txXfrm>
        <a:off x="15535" y="3283636"/>
        <a:ext cx="4650469" cy="287170"/>
      </dsp:txXfrm>
    </dsp:sp>
    <dsp:sp modelId="{ACDC9805-B321-4839-9A37-C798E44D0AA0}">
      <dsp:nvSpPr>
        <dsp:cNvPr id="0" name=""/>
        <dsp:cNvSpPr/>
      </dsp:nvSpPr>
      <dsp:spPr>
        <a:xfrm>
          <a:off x="0" y="358634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kern="1200" dirty="0" smtClean="0"/>
            <a:t>Это обязанность предоставить денежные средства из соответствующего бюджета</a:t>
          </a:r>
          <a:endParaRPr lang="ru-RU" sz="900" kern="1200" dirty="0"/>
        </a:p>
      </dsp:txBody>
      <dsp:txXfrm>
        <a:off x="0" y="3586341"/>
        <a:ext cx="4681539" cy="281520"/>
      </dsp:txXfrm>
    </dsp:sp>
    <dsp:sp modelId="{B6531D7A-BFD0-40B1-9525-490D236EF511}">
      <dsp:nvSpPr>
        <dsp:cNvPr id="0" name=""/>
        <dsp:cNvSpPr/>
      </dsp:nvSpPr>
      <dsp:spPr>
        <a:xfrm>
          <a:off x="0" y="386786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Бюджетный процесс</a:t>
          </a:r>
        </a:p>
      </dsp:txBody>
      <dsp:txXfrm>
        <a:off x="15535" y="3883396"/>
        <a:ext cx="4650469" cy="287170"/>
      </dsp:txXfrm>
    </dsp:sp>
    <dsp:sp modelId="{75FA835E-6CCD-4D43-B92C-AE10C5F2434A}">
      <dsp:nvSpPr>
        <dsp:cNvPr id="0" name=""/>
        <dsp:cNvSpPr/>
      </dsp:nvSpPr>
      <dsp:spPr>
        <a:xfrm>
          <a:off x="0" y="4186101"/>
          <a:ext cx="4681539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kern="1200" dirty="0"/>
        </a:p>
      </dsp:txBody>
      <dsp:txXfrm>
        <a:off x="0" y="4186101"/>
        <a:ext cx="4681539" cy="633420"/>
      </dsp:txXfrm>
    </dsp:sp>
    <dsp:sp modelId="{BB1FB3A8-9C0C-477F-8EF3-2F9530098A69}">
      <dsp:nvSpPr>
        <dsp:cNvPr id="0" name=""/>
        <dsp:cNvSpPr/>
      </dsp:nvSpPr>
      <dsp:spPr>
        <a:xfrm>
          <a:off x="0" y="4819521"/>
          <a:ext cx="4681539" cy="318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kern="1200" dirty="0" smtClean="0"/>
            <a:t>Бюджетные инвестиции</a:t>
          </a:r>
        </a:p>
      </dsp:txBody>
      <dsp:txXfrm>
        <a:off x="15535" y="4835056"/>
        <a:ext cx="4650469" cy="287170"/>
      </dsp:txXfrm>
    </dsp:sp>
    <dsp:sp modelId="{83365B44-7338-40C4-AD97-2C688C9DE64E}">
      <dsp:nvSpPr>
        <dsp:cNvPr id="0" name=""/>
        <dsp:cNvSpPr/>
      </dsp:nvSpPr>
      <dsp:spPr>
        <a:xfrm>
          <a:off x="0" y="5137761"/>
          <a:ext cx="4681539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39" tIns="11430" rIns="64008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900" b="0" i="0" kern="120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kern="1200" dirty="0"/>
        </a:p>
      </dsp:txBody>
      <dsp:txXfrm>
        <a:off x="0" y="5137761"/>
        <a:ext cx="4681539" cy="28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0.52156</cdr:x>
      <cdr:y>0.36317</cdr:y>
    </cdr:from>
    <cdr:to>
      <cdr:x>0.62377</cdr:x>
      <cdr:y>0.47444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97853" y="855216"/>
          <a:ext cx="548299" cy="2620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34%</a:t>
          </a:r>
          <a:endParaRPr lang="ru-RU" sz="1100" dirty="0" smtClean="0"/>
        </a:p>
      </cdr:txBody>
    </cdr:sp>
  </cdr:relSizeAnchor>
  <cdr:relSizeAnchor xmlns:cdr="http://schemas.openxmlformats.org/drawingml/2006/chartDrawing">
    <cdr:from>
      <cdr:x>0.4061</cdr:x>
      <cdr:y>0.5</cdr:y>
    </cdr:from>
    <cdr:to>
      <cdr:x>0.5</cdr:x>
      <cdr:y>0.69096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8471" y="1285960"/>
          <a:ext cx="503746" cy="491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66%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67A60-3411-4C9F-945F-0246DEE92A7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6FDA2-9697-4CE2-8803-6BCB229E5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7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6FDA2-9697-4CE2-8803-6BCB229E575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4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9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9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256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7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157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6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63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1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7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5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9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1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6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9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2ECE-031F-4A2E-94A4-C135A94AAAA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9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бюджету Прионежского муниципального района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2024 </a:t>
            </a:r>
            <a:r>
              <a:rPr lang="ru-RU" dirty="0" smtClean="0"/>
              <a:t>год и на плановый период </a:t>
            </a:r>
            <a:r>
              <a:rPr lang="ru-RU" dirty="0" smtClean="0"/>
              <a:t>2025 </a:t>
            </a:r>
            <a:r>
              <a:rPr lang="ru-RU" dirty="0" smtClean="0"/>
              <a:t>и </a:t>
            </a:r>
            <a:r>
              <a:rPr lang="ru-RU" dirty="0" smtClean="0"/>
              <a:t>2026 </a:t>
            </a:r>
            <a:r>
              <a:rPr lang="ru-RU" dirty="0" smtClean="0"/>
              <a:t>годов </a:t>
            </a:r>
            <a:br>
              <a:rPr lang="ru-RU" dirty="0" smtClean="0"/>
            </a:br>
            <a:r>
              <a:rPr lang="ru-RU" dirty="0" smtClean="0"/>
              <a:t>(утв. Решением </a:t>
            </a:r>
            <a:r>
              <a:rPr lang="en-US" dirty="0" smtClean="0"/>
              <a:t>LXVIII </a:t>
            </a:r>
            <a:r>
              <a:rPr lang="ru-RU" dirty="0" smtClean="0"/>
              <a:t>(68</a:t>
            </a:r>
            <a:r>
              <a:rPr lang="ru-RU" dirty="0" smtClean="0"/>
              <a:t>) сессии от </a:t>
            </a:r>
            <a:r>
              <a:rPr lang="ru-RU" dirty="0" smtClean="0"/>
              <a:t>19</a:t>
            </a:r>
            <a:r>
              <a:rPr lang="ru-RU" dirty="0" smtClean="0"/>
              <a:t>.12.2023 </a:t>
            </a:r>
            <a:r>
              <a:rPr lang="ru-RU" dirty="0" smtClean="0"/>
              <a:t>№ </a:t>
            </a:r>
            <a:r>
              <a:rPr lang="ru-RU" dirty="0" smtClean="0"/>
              <a:t>3)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8583"/>
          </a:xfrm>
        </p:spPr>
        <p:txBody>
          <a:bodyPr>
            <a:normAutofit/>
          </a:bodyPr>
          <a:lstStyle/>
          <a:p>
            <a:r>
              <a:rPr lang="ru-RU" sz="2400" dirty="0"/>
              <a:t>Динамика основных характеристик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613616"/>
              </p:ext>
            </p:extLst>
          </p:nvPr>
        </p:nvGraphicFramePr>
        <p:xfrm>
          <a:off x="677863" y="1807935"/>
          <a:ext cx="5135796" cy="206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608673015"/>
              </p:ext>
            </p:extLst>
          </p:nvPr>
        </p:nvGraphicFramePr>
        <p:xfrm>
          <a:off x="677335" y="4225491"/>
          <a:ext cx="5136324" cy="23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1398698090"/>
              </p:ext>
            </p:extLst>
          </p:nvPr>
        </p:nvGraphicFramePr>
        <p:xfrm>
          <a:off x="5813659" y="3352552"/>
          <a:ext cx="4331368" cy="230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441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765"/>
            <a:ext cx="7010728" cy="85521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доходов бюджета Прионежского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73586"/>
              </p:ext>
            </p:extLst>
          </p:nvPr>
        </p:nvGraphicFramePr>
        <p:xfrm>
          <a:off x="2903668" y="1090981"/>
          <a:ext cx="5364433" cy="235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220112353"/>
              </p:ext>
            </p:extLst>
          </p:nvPr>
        </p:nvGraphicFramePr>
        <p:xfrm>
          <a:off x="458851" y="3445845"/>
          <a:ext cx="6192206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900735397"/>
              </p:ext>
            </p:extLst>
          </p:nvPr>
        </p:nvGraphicFramePr>
        <p:xfrm>
          <a:off x="7006693" y="3445845"/>
          <a:ext cx="5185307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224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516755" cy="890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расходов бюджета Прионежского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141379"/>
              </p:ext>
            </p:extLst>
          </p:nvPr>
        </p:nvGraphicFramePr>
        <p:xfrm>
          <a:off x="677334" y="1500326"/>
          <a:ext cx="10054306" cy="50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6636"/>
            <a:ext cx="6211738" cy="93511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Муниципальные программы </a:t>
            </a:r>
            <a:r>
              <a:rPr lang="ru-RU" sz="2400" dirty="0" err="1" smtClean="0"/>
              <a:t>Прионежского</a:t>
            </a:r>
            <a:r>
              <a:rPr lang="ru-RU" sz="2400" dirty="0" smtClean="0"/>
              <a:t> муниципального 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1751"/>
            <a:ext cx="8596668" cy="328474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 smtClean="0"/>
              <a:t>На территории Прионежского муниципального района реализуется 13 муниципальных программ: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122900"/>
              </p:ext>
            </p:extLst>
          </p:nvPr>
        </p:nvGraphicFramePr>
        <p:xfrm>
          <a:off x="402125" y="1733341"/>
          <a:ext cx="10677208" cy="472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6578"/>
                <a:gridCol w="1260630"/>
              </a:tblGrid>
              <a:tr h="59224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Муниципальная программа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Финансовое обеспечение </a:t>
                      </a:r>
                      <a:br>
                        <a:rPr lang="ru-RU" sz="1000" dirty="0" smtClean="0"/>
                      </a:br>
                      <a:r>
                        <a:rPr lang="ru-RU" sz="1000" dirty="0" smtClean="0"/>
                        <a:t>на </a:t>
                      </a:r>
                      <a:r>
                        <a:rPr lang="ru-RU" sz="1000" dirty="0" smtClean="0"/>
                        <a:t>2024 </a:t>
                      </a:r>
                      <a:r>
                        <a:rPr lang="ru-RU" sz="1000" dirty="0" smtClean="0"/>
                        <a:t>год, тыс. руб.</a:t>
                      </a:r>
                      <a:endParaRPr lang="ru-RU" sz="1000" dirty="0"/>
                    </a:p>
                  </a:txBody>
                  <a:tcPr anchor="ctr"/>
                </a:tc>
              </a:tr>
              <a:tr h="422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</a:t>
                      </a:r>
                      <a:r>
                        <a:rPr lang="ru-RU" sz="1100" dirty="0" smtClean="0"/>
                        <a:t>000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образования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927 164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«Социальная поддержка граждан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23 470</a:t>
                      </a:r>
                      <a:endParaRPr lang="ru-RU" sz="1100" dirty="0"/>
                    </a:p>
                  </a:txBody>
                  <a:tcPr/>
                </a:tc>
              </a:tr>
              <a:tr h="27354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«Пожарная безопасность на объектах образования Прионежского муниципального района на 2021-2027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2 252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«Обеспечение доступным и комфортным жильем и жилищно-коммунальными услугами»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298 713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культуры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22 339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физической культуры и спорта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755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«Экономическое развитие Прионежского муниципального района»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20 850</a:t>
                      </a:r>
                      <a:endParaRPr lang="ru-RU" sz="1100" dirty="0"/>
                    </a:p>
                  </a:txBody>
                  <a:tcPr/>
                </a:tc>
              </a:tr>
              <a:tr h="26797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«Эффективное управление муниципальными финансами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74 625</a:t>
                      </a:r>
                      <a:endParaRPr lang="ru-RU" sz="1100" dirty="0"/>
                    </a:p>
                  </a:txBody>
                  <a:tcPr/>
                </a:tc>
              </a:tr>
              <a:tr h="2634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малого и среднего предпринимательства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</a:t>
                      </a:r>
                      <a:endParaRPr lang="ru-RU" sz="1100" dirty="0"/>
                    </a:p>
                  </a:txBody>
                  <a:tcPr/>
                </a:tc>
              </a:tr>
              <a:tr h="422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«Комплексные меры по реализации государственной антинаркотической политики в Прионежском муниципальном районе на 2022-2026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</a:t>
                      </a:r>
                      <a:endParaRPr lang="ru-RU" sz="1100" dirty="0"/>
                    </a:p>
                  </a:txBody>
                  <a:tcPr/>
                </a:tc>
              </a:tr>
              <a:tr h="24798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«Профилактика правонарушений в Прионежском муниципальном районе на 2022-2026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«Повышение безопасности дорожного движения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864093"/>
          </a:xfrm>
        </p:spPr>
        <p:txBody>
          <a:bodyPr>
            <a:normAutofit/>
          </a:bodyPr>
          <a:lstStyle/>
          <a:p>
            <a:r>
              <a:rPr lang="ru-RU" sz="2400" dirty="0"/>
              <a:t>Муниципальный долг </a:t>
            </a:r>
            <a:r>
              <a:rPr lang="ru-RU" sz="2400" dirty="0" smtClean="0"/>
              <a:t>Прионежского </a:t>
            </a:r>
            <a:r>
              <a:rPr lang="ru-RU" sz="2400" dirty="0"/>
              <a:t>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566973"/>
              </p:ext>
            </p:extLst>
          </p:nvPr>
        </p:nvGraphicFramePr>
        <p:xfrm>
          <a:off x="677862" y="2160588"/>
          <a:ext cx="8794611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28"/>
                <a:gridCol w="1053564"/>
                <a:gridCol w="1035401"/>
                <a:gridCol w="989988"/>
                <a:gridCol w="1017235"/>
                <a:gridCol w="1005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Объем муниципального долга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 </a:t>
                      </a:r>
                      <a:r>
                        <a:rPr lang="ru-RU" sz="1200" dirty="0" smtClean="0"/>
                        <a:t>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</a:t>
                      </a:r>
                      <a:r>
                        <a:rPr lang="ru-RU" sz="1200" dirty="0" smtClean="0"/>
                        <a:t>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2026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Кредиты кредитных организаций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Бюджетные кредиты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11 996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632082" y="1914367"/>
            <a:ext cx="840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(тыс. руб.)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8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бюджету Прионежского муниципального района на 2023 год и на плановый период 2024 и 2025 годов </a:t>
            </a:r>
            <a:br>
              <a:rPr lang="ru-RU" dirty="0" smtClean="0"/>
            </a:br>
            <a:r>
              <a:rPr lang="ru-RU" dirty="0" smtClean="0"/>
              <a:t>(утв. Решением </a:t>
            </a:r>
            <a:r>
              <a:rPr lang="en-US" dirty="0" smtClean="0"/>
              <a:t>LVIII </a:t>
            </a:r>
            <a:r>
              <a:rPr lang="ru-RU" dirty="0" smtClean="0"/>
              <a:t>(58) сессии от 20.12.2022 № 1)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9305"/>
            <a:ext cx="8596668" cy="507802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 action="ppaction://hlinksldjump"/>
              </a:rPr>
              <a:t>Основные понятия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Общая информация 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Прионежском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 муниципальном районе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 action="ppaction://hlinksldjump"/>
              </a:rPr>
              <a:t>Ключевые показатели социально-экономического развития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Основные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направления бюджетной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налоговой политики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Прионежского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муниципального района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2024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 и на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2025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2026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годов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Этапы составления проекта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Формирование доходов 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2024-2026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Формирование расходов 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2024-2026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Динамика основных характеристик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0" action="ppaction://hlinksldjump"/>
              </a:rPr>
              <a:t>Структура доходов бюджета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1" action="ppaction://hlinksldjump"/>
              </a:rPr>
              <a:t>Структура расходов бюджета Прионежского муниципального района 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2" action="ppaction://hlinksldjump"/>
              </a:rPr>
              <a:t>Муниципальные программы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3" action="ppaction://hlinksldjump"/>
              </a:rPr>
              <a:t>Муниципальный долг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понятия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11412469"/>
              </p:ext>
            </p:extLst>
          </p:nvPr>
        </p:nvGraphicFramePr>
        <p:xfrm>
          <a:off x="742717" y="1091953"/>
          <a:ext cx="4566129" cy="555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58639386"/>
              </p:ext>
            </p:extLst>
          </p:nvPr>
        </p:nvGraphicFramePr>
        <p:xfrm>
          <a:off x="5990553" y="1091953"/>
          <a:ext cx="4681539" cy="5468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899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4838" cy="5267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Общая информация о </a:t>
            </a:r>
            <a:r>
              <a:rPr lang="ru-RU" sz="2400" dirty="0" err="1" smtClean="0"/>
              <a:t>Прионежском</a:t>
            </a:r>
            <a:r>
              <a:rPr lang="ru-RU" sz="2400" dirty="0" smtClean="0"/>
              <a:t> муниципальном районе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862723" cy="4351338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172506" y="1825625"/>
            <a:ext cx="4998127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Дата образования - </a:t>
            </a:r>
            <a:r>
              <a:rPr lang="ru-RU" dirty="0"/>
              <a:t>29 января 1927 года </a:t>
            </a:r>
            <a:endParaRPr lang="ru-RU" dirty="0" smtClean="0"/>
          </a:p>
          <a:p>
            <a:r>
              <a:rPr lang="ru-RU" dirty="0" err="1" smtClean="0"/>
              <a:t>Прионежский</a:t>
            </a:r>
            <a:r>
              <a:rPr lang="ru-RU" dirty="0" smtClean="0"/>
              <a:t> </a:t>
            </a:r>
            <a:r>
              <a:rPr lang="ru-RU" dirty="0"/>
              <a:t>муниципальный район расположен в юго-восточной части Республики Карелия, вдоль юго-западного побережья Онежского озера, вокруг столицы, города </a:t>
            </a:r>
            <a:r>
              <a:rPr lang="ru-RU" dirty="0" smtClean="0"/>
              <a:t>Петрозаводска</a:t>
            </a:r>
          </a:p>
          <a:p>
            <a:r>
              <a:rPr lang="ru-RU" dirty="0" smtClean="0"/>
              <a:t>Район </a:t>
            </a:r>
            <a:r>
              <a:rPr lang="ru-RU" dirty="0"/>
              <a:t>включает </a:t>
            </a:r>
            <a:r>
              <a:rPr lang="ru-RU" dirty="0" smtClean="0"/>
              <a:t>в себя 13 </a:t>
            </a:r>
            <a:r>
              <a:rPr lang="ru-RU" dirty="0"/>
              <a:t>сельских </a:t>
            </a:r>
            <a:r>
              <a:rPr lang="ru-RU" dirty="0" smtClean="0"/>
              <a:t>поселений, </a:t>
            </a:r>
            <a:r>
              <a:rPr lang="ru-RU" dirty="0"/>
              <a:t>в том числе 3 вепсских: </a:t>
            </a:r>
            <a:r>
              <a:rPr lang="ru-RU" dirty="0" err="1"/>
              <a:t>Шелтозерское</a:t>
            </a:r>
            <a:r>
              <a:rPr lang="ru-RU" dirty="0"/>
              <a:t>, </a:t>
            </a:r>
            <a:r>
              <a:rPr lang="ru-RU" dirty="0" err="1"/>
              <a:t>Шокшинское</a:t>
            </a:r>
            <a:r>
              <a:rPr lang="ru-RU" dirty="0"/>
              <a:t>, </a:t>
            </a:r>
            <a:r>
              <a:rPr lang="ru-RU" dirty="0" err="1" smtClean="0"/>
              <a:t>Рыборецкое</a:t>
            </a:r>
            <a:endParaRPr lang="ru-RU" dirty="0" smtClean="0"/>
          </a:p>
          <a:p>
            <a:r>
              <a:rPr lang="ru-RU" dirty="0" smtClean="0"/>
              <a:t>Численность населения на 01.01.2021 – 21 931 чел.</a:t>
            </a:r>
          </a:p>
          <a:p>
            <a:r>
              <a:rPr lang="ru-RU" dirty="0" smtClean="0"/>
              <a:t>Площадь – 4 474,91 </a:t>
            </a:r>
            <a:r>
              <a:rPr lang="ru-RU" dirty="0"/>
              <a:t>км²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96417" cy="424987"/>
          </a:xfrm>
        </p:spPr>
        <p:txBody>
          <a:bodyPr>
            <a:noAutofit/>
          </a:bodyPr>
          <a:lstStyle/>
          <a:p>
            <a:r>
              <a:rPr lang="ru-RU" sz="2400" dirty="0"/>
              <a:t>Ключевые показатели социально-экономического </a:t>
            </a:r>
            <a:r>
              <a:rPr lang="ru-RU" sz="2400" dirty="0" smtClean="0"/>
              <a:t>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94150"/>
            <a:ext cx="8696417" cy="811043"/>
          </a:xfrm>
        </p:spPr>
        <p:txBody>
          <a:bodyPr>
            <a:normAutofit lnSpcReduction="10000"/>
          </a:bodyPr>
          <a:lstStyle/>
          <a:p>
            <a:pPr marL="0" marR="5080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Ключевые </a:t>
            </a:r>
            <a:r>
              <a:rPr lang="ru-RU" sz="1200" spc="10" dirty="0">
                <a:solidFill>
                  <a:srgbClr val="231F20"/>
                </a:solidFill>
                <a:latin typeface="Arial"/>
                <a:cs typeface="Arial"/>
              </a:rPr>
              <a:t>показатели 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прогноза социально-экономического 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развития </a:t>
            </a:r>
            <a:r>
              <a:rPr lang="ru-RU" sz="1200" spc="25" dirty="0" smtClean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solidFill>
                  <a:srgbClr val="231F20"/>
                </a:solidFill>
                <a:latin typeface="Arial"/>
                <a:cs typeface="Arial"/>
              </a:rPr>
              <a:t>2024-2026 годы </a:t>
            </a:r>
            <a:r>
              <a:rPr lang="ru-RU" sz="1200" spc="15" dirty="0">
                <a:solidFill>
                  <a:srgbClr val="231F20"/>
                </a:solidFill>
                <a:latin typeface="Arial"/>
                <a:cs typeface="Arial"/>
              </a:rPr>
              <a:t>характеризуются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следующими </a:t>
            </a:r>
            <a:r>
              <a:rPr lang="ru-RU" sz="1200" spc="20" dirty="0">
                <a:latin typeface="Arial"/>
                <a:cs typeface="Arial"/>
              </a:rPr>
              <a:t>данными </a:t>
            </a:r>
            <a:r>
              <a:rPr lang="ru-RU" sz="1200" spc="-15" dirty="0">
                <a:latin typeface="Arial"/>
                <a:cs typeface="Arial"/>
              </a:rPr>
              <a:t>(на </a:t>
            </a:r>
            <a:r>
              <a:rPr lang="ru-RU" sz="1200" spc="35" dirty="0">
                <a:latin typeface="Arial"/>
                <a:cs typeface="Arial"/>
              </a:rPr>
              <a:t>основании  </a:t>
            </a:r>
            <a:r>
              <a:rPr lang="ru-RU" sz="1200" spc="20" dirty="0">
                <a:latin typeface="Arial"/>
                <a:cs typeface="Arial"/>
              </a:rPr>
              <a:t>постановления </a:t>
            </a:r>
            <a:r>
              <a:rPr lang="ru-RU" sz="1200" spc="25" dirty="0">
                <a:latin typeface="Arial"/>
                <a:cs typeface="Arial"/>
              </a:rPr>
              <a:t>Администрации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50" dirty="0" smtClean="0">
                <a:latin typeface="Arial"/>
                <a:cs typeface="Arial"/>
              </a:rPr>
              <a:t> </a:t>
            </a:r>
            <a:r>
              <a:rPr lang="ru-RU" sz="1200" spc="50" dirty="0">
                <a:latin typeface="Arial"/>
                <a:cs typeface="Arial"/>
              </a:rPr>
              <a:t>от </a:t>
            </a:r>
            <a:r>
              <a:rPr lang="ru-RU" sz="1200" spc="50" dirty="0" smtClean="0">
                <a:latin typeface="Arial"/>
                <a:cs typeface="Arial"/>
              </a:rPr>
              <a:t>24</a:t>
            </a:r>
            <a:r>
              <a:rPr lang="ru-RU" sz="1200" spc="50" dirty="0" smtClean="0">
                <a:latin typeface="Arial"/>
                <a:cs typeface="Arial"/>
              </a:rPr>
              <a:t>.10.2023 </a:t>
            </a:r>
            <a:r>
              <a:rPr lang="ru-RU" sz="1200" spc="50" dirty="0">
                <a:latin typeface="Arial"/>
                <a:cs typeface="Arial"/>
              </a:rPr>
              <a:t>№ </a:t>
            </a:r>
            <a:r>
              <a:rPr lang="ru-RU" sz="1200" spc="50" dirty="0" smtClean="0">
                <a:latin typeface="Arial"/>
                <a:cs typeface="Arial"/>
              </a:rPr>
              <a:t>1023 </a:t>
            </a:r>
            <a:r>
              <a:rPr lang="ru-RU" sz="1200" spc="50" dirty="0">
                <a:latin typeface="Arial"/>
                <a:cs typeface="Arial"/>
              </a:rPr>
              <a:t>«О прогнозе </a:t>
            </a:r>
            <a:r>
              <a:rPr lang="ru-RU" sz="1200" spc="35" dirty="0" smtClean="0">
                <a:latin typeface="Arial"/>
                <a:cs typeface="Arial"/>
              </a:rPr>
              <a:t>социально-экон</a:t>
            </a:r>
            <a:r>
              <a:rPr lang="ru-RU" sz="1200" spc="40" dirty="0" smtClean="0">
                <a:latin typeface="Arial"/>
                <a:cs typeface="Arial"/>
              </a:rPr>
              <a:t>омического </a:t>
            </a:r>
            <a:r>
              <a:rPr lang="ru-RU" sz="1200" spc="5" dirty="0">
                <a:latin typeface="Arial"/>
                <a:cs typeface="Arial"/>
              </a:rPr>
              <a:t>развития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latin typeface="Arial"/>
                <a:cs typeface="Arial"/>
              </a:rPr>
              <a:t>2024 </a:t>
            </a:r>
            <a:r>
              <a:rPr lang="ru-RU" sz="1200" spc="20" dirty="0" smtClean="0">
                <a:latin typeface="Arial"/>
                <a:cs typeface="Arial"/>
              </a:rPr>
              <a:t>год и </a:t>
            </a:r>
            <a:r>
              <a:rPr lang="ru-RU" sz="1200" spc="5" dirty="0" smtClean="0">
                <a:latin typeface="Arial"/>
                <a:cs typeface="Arial"/>
              </a:rPr>
              <a:t>плановый </a:t>
            </a:r>
            <a:r>
              <a:rPr lang="ru-RU" sz="1200" spc="5" dirty="0">
                <a:latin typeface="Arial"/>
                <a:cs typeface="Arial"/>
              </a:rPr>
              <a:t>период </a:t>
            </a:r>
            <a:r>
              <a:rPr lang="ru-RU" sz="1200" spc="5" dirty="0" smtClean="0">
                <a:latin typeface="Arial"/>
                <a:cs typeface="Arial"/>
              </a:rPr>
              <a:t>2025 </a:t>
            </a:r>
            <a:r>
              <a:rPr lang="ru-RU" sz="1200" spc="5" dirty="0" smtClean="0">
                <a:latin typeface="Arial"/>
                <a:cs typeface="Arial"/>
              </a:rPr>
              <a:t>и </a:t>
            </a:r>
            <a:r>
              <a:rPr lang="ru-RU" sz="1200" spc="20" dirty="0" smtClean="0">
                <a:latin typeface="Arial"/>
                <a:cs typeface="Arial"/>
              </a:rPr>
              <a:t>2026 </a:t>
            </a:r>
            <a:r>
              <a:rPr lang="ru-RU" sz="1200" spc="15" dirty="0" smtClean="0">
                <a:latin typeface="Arial"/>
                <a:cs typeface="Arial"/>
              </a:rPr>
              <a:t>годов»:</a:t>
            </a:r>
            <a:endParaRPr lang="ru-RU" sz="1200" dirty="0">
              <a:latin typeface="Arial"/>
              <a:cs typeface="Arial"/>
            </a:endParaRP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010566"/>
              </p:ext>
            </p:extLst>
          </p:nvPr>
        </p:nvGraphicFramePr>
        <p:xfrm>
          <a:off x="838200" y="2409231"/>
          <a:ext cx="8696417" cy="313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810"/>
                <a:gridCol w="621437"/>
                <a:gridCol w="692458"/>
                <a:gridCol w="865503"/>
                <a:gridCol w="602031"/>
                <a:gridCol w="624057"/>
                <a:gridCol w="565322"/>
                <a:gridCol w="594690"/>
                <a:gridCol w="609373"/>
                <a:gridCol w="586736"/>
              </a:tblGrid>
              <a:tr h="575307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Наименование показателя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 изм.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Предвари-тельные итоги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Базовый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Целевой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2421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530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Среднегодовая численность постоянного населения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21693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22000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22300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4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Среднемесячная номинальная</a:t>
                      </a:r>
                      <a:r>
                        <a:rPr lang="ru-RU" sz="1100" baseline="0" dirty="0" smtClean="0"/>
                        <a:t> начисленная заработная плата</a:t>
                      </a:r>
                      <a:endParaRPr lang="ru-RU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62397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68845,60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71763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78135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80135</a:t>
                      </a:r>
                      <a:endParaRPr lang="ru-RU" sz="1100" dirty="0"/>
                    </a:p>
                  </a:txBody>
                  <a:tcPr anchor="ctr"/>
                </a:tc>
              </a:tr>
              <a:tr h="2694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Оборот розничной торговли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2403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2643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2802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Среднесписочная численность работников (без внешних совместителей)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Тыс. 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3385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3700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Фонд начисленной заработной платы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2522,77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2792,75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3100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3800</a:t>
                      </a:r>
                      <a:endParaRPr lang="ru-RU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1320800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направления бюджетной и налоговой политики Прионежского муниципального района на </a:t>
            </a:r>
            <a:r>
              <a:rPr lang="ru-RU" sz="2400" dirty="0" smtClean="0"/>
              <a:t>2024 </a:t>
            </a:r>
            <a:r>
              <a:rPr lang="ru-RU" sz="2400" dirty="0"/>
              <a:t>год и на плановый период </a:t>
            </a:r>
            <a:r>
              <a:rPr lang="ru-RU" sz="2400" dirty="0" smtClean="0"/>
              <a:t>2025 </a:t>
            </a:r>
            <a:r>
              <a:rPr lang="ru-RU" sz="2400" dirty="0"/>
              <a:t>и </a:t>
            </a:r>
            <a:r>
              <a:rPr lang="ru-RU" sz="2400" dirty="0" smtClean="0"/>
              <a:t>2026 </a:t>
            </a:r>
            <a:r>
              <a:rPr lang="ru-RU" sz="2400" dirty="0" smtClean="0"/>
              <a:t>годов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1930401"/>
            <a:ext cx="4173339" cy="389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налоговой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совершенствование методов налогового администрирования и прогнозирования доходов местного бюджета;</a:t>
            </a:r>
            <a:endParaRPr lang="ru-RU" sz="95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содействие развитию субъектов малого предпринимательства в районе;</a:t>
            </a:r>
            <a:endParaRPr lang="ru-RU" sz="95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работы по проведению мероприятий по легализации оплаты труда и обеспечению полноты поступления в бюджет налога на доходы физических лиц;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мероприятий по повышению эффективности управления муниципальной собственностью, в том числе за счет проведения </a:t>
            </a:r>
            <a:r>
              <a:rPr lang="ru-RU" sz="950" dirty="0" err="1" smtClean="0"/>
              <a:t>претензионно</a:t>
            </a:r>
            <a:r>
              <a:rPr lang="ru-RU" sz="950" dirty="0" smtClean="0"/>
              <a:t>-исковой работы с неплательщиками</a:t>
            </a:r>
            <a:r>
              <a:rPr lang="ru-RU" sz="950" dirty="0" smtClean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эффективного взаимодействия с предприятиями района по улучшению финансово-экономического состояния, обеспечению роста налогооблагаемой базы;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/>
              <a:t>ежегодное проведение оценки эффективности предоставленных налоговых льгот, принятие мер по устранению неэффективных налоговых льгот и иных налоговых преимуществ</a:t>
            </a:r>
            <a:endParaRPr lang="ru-RU" sz="950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850674" y="1930400"/>
            <a:ext cx="4799353" cy="3895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бюджетной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главная цель - создание предпосылок для устойчивого социально-экономического развития района и обеспечение исполнения расходных обязательств района при сохранении экономической стабильности, долгосрочной сбалансированности и устойчивости бюджетов сельских поселений;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оптимизация расходов текущего характера и изыскания средств на цели развития 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создание эффективной системы управления бюджетными рисками и обеспечение устойчивости бюджетной системы;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реализация указов Президента Российской Федерации;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совершенствования системы мер социальной поддержки граждан;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качества предоставления муниципальных услуг, процедур проведения муниципальных закупок, предварительного и последующего муниципального финансового контроля;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эффективности использования целевых межбюджетных трансфертов из федерального бюджета и бюджета Республики Карелия;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эффективной и взвешенной долговой политики;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широкого вовлечения граждан в процедуры обсуждения и принятия бюджетных решений, общественного контроля их эффективности и результативности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77333" y="5989951"/>
            <a:ext cx="8972693" cy="57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Основные инструменты </a:t>
            </a:r>
            <a:r>
              <a:rPr lang="ru-RU" dirty="0" smtClean="0"/>
              <a:t>- меры</a:t>
            </a:r>
            <a:r>
              <a:rPr lang="ru-RU" dirty="0"/>
              <a:t>, направленные на совершенствование процессов планирования и реализации муниципальных программ, создание организационных условий для повышения качества предоставления муниципальных услуг, повышение эффективности предварительного и последующего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3010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этапы составления проекта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070" y="1608244"/>
            <a:ext cx="4527612" cy="36933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Определение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основных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8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подходов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b="1" spc="3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формированию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бюджета Прионежского муниципального района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14566" y="1603760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Май–июнь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566" y="2158081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Июнь-август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13" y="291442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Июль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4566" y="3676552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Июль-сентябрь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566" y="419370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Октябрь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4566" y="4844196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Ноябрь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987070" y="2128499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rgbClr val="007DC5"/>
                </a:solidFill>
                <a:latin typeface="Calibri"/>
                <a:cs typeface="Calibri"/>
              </a:rPr>
              <a:t>Расчет предварительного прогноза поступления администрируемых  доходов в бюджет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87070" y="2542813"/>
            <a:ext cx="4527612" cy="3708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Составление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прогноза социально-экономического </a:t>
            </a:r>
            <a:r>
              <a:rPr lang="ru-RU" b="1" spc="75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развития Прионежского муниципального района</a:t>
            </a:r>
            <a:endParaRPr lang="ru-RU" b="1" spc="9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2987070" y="3706402"/>
            <a:ext cx="4527612" cy="307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Подготовка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и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расчеты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бюджетных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проектировок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b="1" spc="80" dirty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2987069" y="4119379"/>
            <a:ext cx="5162631" cy="636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Формирование проекта решения Совета Прионежского муниципального района «О бюджете Прионежского муниципального района на очередной финансовый год и плановый период»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987070" y="4882785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rgbClr val="007DC5"/>
                </a:solidFill>
                <a:latin typeface="Calibri"/>
                <a:cs typeface="Calibri"/>
              </a:rPr>
              <a:t>Внесение проекта решения о бюджете в Совет Прионежского муниципального района на рассмотрение депутатов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566" y="5583183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Декабрь</a:t>
            </a: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2987070" y="5396162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Проведение публичных слушаний по проекту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069" y="5660299"/>
            <a:ext cx="58550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8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Утверждение депутатами Совета Прионежского муниципального района проекта решения о бюджете на очередной финансовый год и плановый период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987069" y="2887585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Проекты муниципальных программ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2987069" y="3151722"/>
            <a:ext cx="4991603" cy="41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Решения (проекты решений) о подготовке и реализации бюджетных инвестиций в объекты муниципальной собственности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646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доходов на </a:t>
            </a:r>
            <a:r>
              <a:rPr lang="ru-RU" sz="2400" dirty="0" smtClean="0"/>
              <a:t>2024-2026 </a:t>
            </a:r>
            <a:r>
              <a:rPr lang="ru-RU" sz="2400" dirty="0" smtClean="0"/>
              <a:t>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63361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ДОХОДЫ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554804" y="1699909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Основные направления бюджетной и налоговой политики Прионежского муниципального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80194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претензионно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-исковой работы</a:t>
            </a:r>
          </a:p>
          <a:p>
            <a:pPr algn="ctr">
              <a:spcBef>
                <a:spcPts val="0"/>
              </a:spcBef>
            </a:pPr>
            <a:endParaRPr lang="ru-RU" sz="11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54804" y="4581201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Прогнозные показатели поступления доходов, представленные главными администраторами доходов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352037" y="1719793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Действующее налоговое и бюджетное законодательство </a:t>
            </a:r>
            <a:br>
              <a:rPr lang="ru-RU" sz="11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(с учетом изменений, вступающих в силу с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01.01.2024)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726646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Показатели прогноза социально-экономического развития Прионежского муниципального района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352037" y="4581200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Динамика поступлений и оценка исполнения бюджета за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2022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год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3953420" y="5879498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Средства, поступающие из вышестоящих бюджетов</a:t>
            </a:r>
          </a:p>
        </p:txBody>
      </p: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071235" y="2549594"/>
            <a:ext cx="428853" cy="61217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7"/>
          </p:cNvCxnSpPr>
          <p:nvPr/>
        </p:nvCxnSpPr>
        <p:spPr>
          <a:xfrm flipH="1">
            <a:off x="6125950" y="2544593"/>
            <a:ext cx="428854" cy="617174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  <a:endCxn id="5" idx="2"/>
          </p:cNvCxnSpPr>
          <p:nvPr/>
        </p:nvCxnSpPr>
        <p:spPr>
          <a:xfrm flipV="1">
            <a:off x="3445844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1"/>
            <a:endCxn id="5" idx="6"/>
          </p:cNvCxnSpPr>
          <p:nvPr/>
        </p:nvCxnSpPr>
        <p:spPr>
          <a:xfrm flipH="1" flipV="1">
            <a:off x="6462677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3"/>
          </p:cNvCxnSpPr>
          <p:nvPr/>
        </p:nvCxnSpPr>
        <p:spPr>
          <a:xfrm flipV="1">
            <a:off x="4071234" y="3971560"/>
            <a:ext cx="428854" cy="60964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0"/>
            <a:endCxn id="5" idx="4"/>
          </p:cNvCxnSpPr>
          <p:nvPr/>
        </p:nvCxnSpPr>
        <p:spPr>
          <a:xfrm flipV="1">
            <a:off x="5313019" y="4139273"/>
            <a:ext cx="0" cy="1740225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" idx="5"/>
          </p:cNvCxnSpPr>
          <p:nvPr/>
        </p:nvCxnSpPr>
        <p:spPr>
          <a:xfrm flipH="1" flipV="1">
            <a:off x="6125950" y="3971560"/>
            <a:ext cx="428854" cy="60964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17864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расходов на </a:t>
            </a:r>
            <a:r>
              <a:rPr lang="ru-RU" sz="2400" dirty="0" smtClean="0"/>
              <a:t>2024-2026 </a:t>
            </a:r>
            <a:r>
              <a:rPr lang="ru-RU" sz="2400" dirty="0" smtClean="0"/>
              <a:t>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89008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РАСХОДЫ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5696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Финансовое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обеспечение расходных обязательств в рамках реализации национальных проектов, определенных  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года», и отнесенных к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полномочиям Прионежского муниципального 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575609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Расходы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оплату труда и начисления работников муниципальных учреждений предусмотрены исходя из действующих целевых показателей средней заработной платы по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пед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.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образования,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культуры, достижения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минимального размера оплаты труда работников муниципальных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учреждений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897241" y="1352240"/>
            <a:ext cx="2482850" cy="76682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публичных нормативных обязательств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863732" y="3862023"/>
            <a:ext cx="3136368" cy="133677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по уплате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взносов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капитальный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общего имущества в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многоквартирных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домах, частичное обеспечение расходов для проведения капитального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ремонта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помещений в целях дальнейшего предоставления гражданам во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исполнение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судебных решений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897241" y="4653815"/>
            <a:ext cx="2482850" cy="972203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софинансирования расходов по проектам, реализуемым в рамках поддержки местных инициатив граждан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49337" y="3952528"/>
            <a:ext cx="2864263" cy="103800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на оплату коммунальных услуг муниципальными учреждениями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с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учетом заявленного изменения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тарифов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5" idx="0"/>
            <a:endCxn id="8" idx="2"/>
          </p:cNvCxnSpPr>
          <p:nvPr/>
        </p:nvCxnSpPr>
        <p:spPr>
          <a:xfrm flipV="1">
            <a:off x="5138666" y="2119068"/>
            <a:ext cx="0" cy="874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7"/>
            <a:endCxn id="7" idx="1"/>
          </p:cNvCxnSpPr>
          <p:nvPr/>
        </p:nvCxnSpPr>
        <p:spPr>
          <a:xfrm flipV="1">
            <a:off x="5951597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  <a:endCxn id="6" idx="3"/>
          </p:cNvCxnSpPr>
          <p:nvPr/>
        </p:nvCxnSpPr>
        <p:spPr>
          <a:xfrm flipH="1" flipV="1">
            <a:off x="3701723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5"/>
            <a:endCxn id="10" idx="1"/>
          </p:cNvCxnSpPr>
          <p:nvPr/>
        </p:nvCxnSpPr>
        <p:spPr>
          <a:xfrm>
            <a:off x="5951597" y="3971560"/>
            <a:ext cx="912135" cy="55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11" idx="0"/>
          </p:cNvCxnSpPr>
          <p:nvPr/>
        </p:nvCxnSpPr>
        <p:spPr>
          <a:xfrm>
            <a:off x="5138666" y="4139273"/>
            <a:ext cx="0" cy="5145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3"/>
            <a:endCxn id="12" idx="3"/>
          </p:cNvCxnSpPr>
          <p:nvPr/>
        </p:nvCxnSpPr>
        <p:spPr>
          <a:xfrm flipH="1">
            <a:off x="3413600" y="3971560"/>
            <a:ext cx="912135" cy="499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7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2086</TotalTime>
  <Words>1593</Words>
  <Application>Microsoft Office PowerPoint</Application>
  <PresentationFormat>Широкоэкранный</PresentationFormat>
  <Paragraphs>255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Грань</vt:lpstr>
      <vt:lpstr>БЮДЖЕТ ДЛЯ ГРАЖДАН</vt:lpstr>
      <vt:lpstr>Содержание</vt:lpstr>
      <vt:lpstr>Основные понятия</vt:lpstr>
      <vt:lpstr>Общая информация о Прионежском муниципальном районе</vt:lpstr>
      <vt:lpstr>Ключевые показатели социально-экономического развития</vt:lpstr>
      <vt:lpstr>Основные направления бюджетной и налоговой политики Прионежского муниципального района на 2024 год и на плановый период 2025 и 2026 годов</vt:lpstr>
      <vt:lpstr>Основные этапы составления проекта бюджета Прионежского муниципального района</vt:lpstr>
      <vt:lpstr>Формирование доходов на 2024-2026 годы</vt:lpstr>
      <vt:lpstr>Формирование расходов на 2024-2026 годы</vt:lpstr>
      <vt:lpstr>Динамика основных характеристик бюджета Прионежского муниципального района</vt:lpstr>
      <vt:lpstr>Структура доходов бюджета Прионежского муниципального района</vt:lpstr>
      <vt:lpstr>Структура расходов бюджета Прионежского муниципального района</vt:lpstr>
      <vt:lpstr>Муниципальные программы Прионежского муниципального района</vt:lpstr>
      <vt:lpstr>Муниципальный долг Прионежского муниципального района</vt:lpstr>
      <vt:lpstr>БЮДЖЕТ ДЛЯ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Ярополова Евгения Юрьевна</dc:creator>
  <cp:lastModifiedBy>Ярополова Евгения Юрьевна</cp:lastModifiedBy>
  <cp:revision>104</cp:revision>
  <dcterms:created xsi:type="dcterms:W3CDTF">2022-08-31T06:22:47Z</dcterms:created>
  <dcterms:modified xsi:type="dcterms:W3CDTF">2024-01-09T13:27:22Z</dcterms:modified>
</cp:coreProperties>
</file>