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1.xml" ContentType="application/vnd.openxmlformats-officedocument.drawingml.chartshapes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1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4" r:id="rId13"/>
    <p:sldId id="269" r:id="rId14"/>
    <p:sldId id="275" r:id="rId15"/>
    <p:sldId id="277" r:id="rId16"/>
    <p:sldId id="271" r:id="rId17"/>
    <p:sldId id="276" r:id="rId18"/>
    <p:sldId id="272" r:id="rId19"/>
    <p:sldId id="279" r:id="rId20"/>
    <p:sldId id="280" r:id="rId21"/>
    <p:sldId id="281" r:id="rId2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431" autoAdjust="0"/>
  </p:normalViewPr>
  <p:slideViewPr>
    <p:cSldViewPr snapToGrid="0">
      <p:cViewPr varScale="1">
        <p:scale>
          <a:sx n="110" d="100"/>
          <a:sy n="110" d="100"/>
        </p:scale>
        <p:origin x="59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1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Доходы, тыс. руб.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2022 год</c:v>
                </c:pt>
                <c:pt idx="1">
                  <c:v>2023 год</c:v>
                </c:pt>
                <c:pt idx="2">
                  <c:v>2024 год</c:v>
                </c:pt>
                <c:pt idx="3">
                  <c:v>2025 год</c:v>
                </c:pt>
                <c:pt idx="4">
                  <c:v>2026 год</c:v>
                </c:pt>
              </c:strCache>
            </c:strRef>
          </c:cat>
          <c:val>
            <c:numRef>
              <c:f>Лист1!$B$2:$B$6</c:f>
              <c:numCache>
                <c:formatCode>#,##0</c:formatCode>
                <c:ptCount val="5"/>
                <c:pt idx="0">
                  <c:v>1290753</c:v>
                </c:pt>
                <c:pt idx="1">
                  <c:v>1466273</c:v>
                </c:pt>
                <c:pt idx="2">
                  <c:v>1374946</c:v>
                </c:pt>
                <c:pt idx="3">
                  <c:v>994031</c:v>
                </c:pt>
                <c:pt idx="4">
                  <c:v>923308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87834912"/>
        <c:axId val="487839224"/>
      </c:barChart>
      <c:catAx>
        <c:axId val="4878349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87839224"/>
        <c:crosses val="autoZero"/>
        <c:auto val="1"/>
        <c:lblAlgn val="ctr"/>
        <c:lblOffset val="100"/>
        <c:noMultiLvlLbl val="0"/>
      </c:catAx>
      <c:valAx>
        <c:axId val="487839224"/>
        <c:scaling>
          <c:orientation val="minMax"/>
        </c:scaling>
        <c:delete val="1"/>
        <c:axPos val="l"/>
        <c:numFmt formatCode="#,##0" sourceLinked="1"/>
        <c:majorTickMark val="none"/>
        <c:minorTickMark val="none"/>
        <c:tickLblPos val="nextTo"/>
        <c:crossAx val="4878349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Расходы, тыс. руб.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2022 год</c:v>
                </c:pt>
                <c:pt idx="1">
                  <c:v>2023 год</c:v>
                </c:pt>
                <c:pt idx="2">
                  <c:v>2024 год</c:v>
                </c:pt>
                <c:pt idx="3">
                  <c:v>2025 год</c:v>
                </c:pt>
                <c:pt idx="4">
                  <c:v>2026 год</c:v>
                </c:pt>
              </c:strCache>
            </c:strRef>
          </c:cat>
          <c:val>
            <c:numRef>
              <c:f>Лист1!$B$2:$B$6</c:f>
              <c:numCache>
                <c:formatCode>#,##0</c:formatCode>
                <c:ptCount val="5"/>
                <c:pt idx="0">
                  <c:v>1289054</c:v>
                </c:pt>
                <c:pt idx="1">
                  <c:v>1455353</c:v>
                </c:pt>
                <c:pt idx="2">
                  <c:v>1415664</c:v>
                </c:pt>
                <c:pt idx="3">
                  <c:v>981335</c:v>
                </c:pt>
                <c:pt idx="4">
                  <c:v>897916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87835304"/>
        <c:axId val="487838440"/>
      </c:barChart>
      <c:catAx>
        <c:axId val="4878353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87838440"/>
        <c:crosses val="autoZero"/>
        <c:auto val="1"/>
        <c:lblAlgn val="ctr"/>
        <c:lblOffset val="100"/>
        <c:noMultiLvlLbl val="0"/>
      </c:catAx>
      <c:valAx>
        <c:axId val="487838440"/>
        <c:scaling>
          <c:orientation val="minMax"/>
        </c:scaling>
        <c:delete val="1"/>
        <c:axPos val="l"/>
        <c:numFmt formatCode="#,##0" sourceLinked="1"/>
        <c:majorTickMark val="none"/>
        <c:minorTickMark val="none"/>
        <c:tickLblPos val="nextTo"/>
        <c:crossAx val="4878353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Дефицит/Профицит, тыс.руб.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-1.0233465142733329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2022 год</c:v>
                </c:pt>
                <c:pt idx="1">
                  <c:v>2023 год</c:v>
                </c:pt>
                <c:pt idx="2">
                  <c:v>2024 год</c:v>
                </c:pt>
                <c:pt idx="3">
                  <c:v>2025 год</c:v>
                </c:pt>
                <c:pt idx="4">
                  <c:v>2025 год</c:v>
                </c:pt>
              </c:strCache>
            </c:strRef>
          </c:cat>
          <c:val>
            <c:numRef>
              <c:f>Лист1!$B$2:$B$6</c:f>
              <c:numCache>
                <c:formatCode>#,##0</c:formatCode>
                <c:ptCount val="5"/>
                <c:pt idx="0">
                  <c:v>1699</c:v>
                </c:pt>
                <c:pt idx="1">
                  <c:v>10920</c:v>
                </c:pt>
                <c:pt idx="2">
                  <c:v>-40718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87835696"/>
        <c:axId val="487836088"/>
      </c:barChart>
      <c:catAx>
        <c:axId val="4878356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87836088"/>
        <c:crosses val="autoZero"/>
        <c:auto val="1"/>
        <c:lblAlgn val="ctr"/>
        <c:lblOffset val="100"/>
        <c:noMultiLvlLbl val="0"/>
      </c:catAx>
      <c:valAx>
        <c:axId val="487836088"/>
        <c:scaling>
          <c:orientation val="minMax"/>
        </c:scaling>
        <c:delete val="1"/>
        <c:axPos val="l"/>
        <c:numFmt formatCode="#,##0" sourceLinked="1"/>
        <c:majorTickMark val="none"/>
        <c:minorTickMark val="none"/>
        <c:tickLblPos val="nextTo"/>
        <c:crossAx val="4878356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Доходы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Лист1!$A$2:$A$3</c:f>
              <c:strCache>
                <c:ptCount val="2"/>
                <c:pt idx="0">
                  <c:v>Налоговые и неналоговые, 465 121 тыс. руб.</c:v>
                </c:pt>
                <c:pt idx="1">
                  <c:v>Безвозмездные поступления, 909 826 тыс. руб.</c:v>
                </c:pt>
              </c:strCache>
            </c:strRef>
          </c:cat>
          <c:val>
            <c:numRef>
              <c:f>Лист1!$C$2:$C$3</c:f>
              <c:numCache>
                <c:formatCode>0%</c:formatCode>
                <c:ptCount val="2"/>
                <c:pt idx="0">
                  <c:v>0.33828285744832348</c:v>
                </c:pt>
                <c:pt idx="1">
                  <c:v>0.66171714255167657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6364713408618972"/>
          <c:y val="0.82782321269221637"/>
          <c:w val="0.66159275194413936"/>
          <c:h val="0.1272307653514214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defTabSz="0">
            <a:defRPr sz="105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000" dirty="0"/>
              <a:t>Налоговые и неналоговые доходы</a:t>
            </a:r>
          </a:p>
        </c:rich>
      </c:tx>
      <c:layout>
        <c:manualLayout>
          <c:xMode val="edge"/>
          <c:yMode val="edge"/>
          <c:x val="0.32377145238406385"/>
          <c:y val="2.449564160609733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7.0406926831004274E-2"/>
          <c:y val="0.22899040061043491"/>
          <c:w val="0.44460813960807932"/>
          <c:h val="0.72728638455334249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Налоговые и неналоговые доходы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2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3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4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5"/>
            <c:bubble3D val="0"/>
            <c:spPr>
              <a:solidFill>
                <a:schemeClr val="accent5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6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7"/>
            <c:bubble3D val="0"/>
            <c:spPr>
              <a:solidFill>
                <a:schemeClr val="accent3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8"/>
            <c:bubble3D val="0"/>
            <c:spPr>
              <a:solidFill>
                <a:schemeClr val="accent5">
                  <a:lumMod val="80000"/>
                  <a:lumOff val="2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Lbls>
            <c:dLbl>
              <c:idx val="0"/>
              <c:layout>
                <c:manualLayout>
                  <c:x val="-1.8898424307817897E-2"/>
                  <c:y val="3.6457406002105459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2.6841317735088344E-5"/>
                  <c:y val="-1.0471197290644796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1.0783132168117444E-2"/>
                  <c:y val="-6.6355413534655364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1.8058998818848464E-2"/>
                  <c:y val="-2.3360359380299355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-1.076403610624623E-2"/>
                  <c:y val="-1.50206676044664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-3.3536824351618623E-2"/>
                  <c:y val="-3.715162353904828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-2.2673702385872654E-2"/>
                  <c:y val="-2.2704957847663878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8"/>
              <c:layout>
                <c:manualLayout>
                  <c:x val="0.12230573596289221"/>
                  <c:y val="-1.8319023262004753E-3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solidFill>
                <a:schemeClr val="bg1">
                  <a:lumMod val="5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Лист1!$A$2:$A$10</c:f>
              <c:strCache>
                <c:ptCount val="9"/>
                <c:pt idx="0">
                  <c:v>Налог на доходы физических лиц, 377 768 тыс. руб.</c:v>
                </c:pt>
                <c:pt idx="1">
                  <c:v>Акцизы, 193 тыс. руб.</c:v>
                </c:pt>
                <c:pt idx="2">
                  <c:v>Налоги на совокупный доходов, 5 219 тыс. руб.</c:v>
                </c:pt>
                <c:pt idx="3">
                  <c:v>Государственная пошлина, 1 235 тыс. руб.</c:v>
                </c:pt>
                <c:pt idx="4">
                  <c:v>Доходы от использования имущества, 36 280 тыс. руб.</c:v>
                </c:pt>
                <c:pt idx="5">
                  <c:v>Платежи при пользовании природными ресурсами, 6 600 тыс. руб.</c:v>
                </c:pt>
                <c:pt idx="6">
                  <c:v>Доходы от оказания платных услуг, 27 639 тыс. руб.</c:v>
                </c:pt>
                <c:pt idx="7">
                  <c:v>Доходы от продажи материальные и нематериальных активов, 8 000 тыс. руб.</c:v>
                </c:pt>
                <c:pt idx="8">
                  <c:v>Штрафы, 2 188 тыс. руб.</c:v>
                </c:pt>
              </c:strCache>
            </c:str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377768</c:v>
                </c:pt>
                <c:pt idx="1">
                  <c:v>193</c:v>
                </c:pt>
                <c:pt idx="2">
                  <c:v>5219</c:v>
                </c:pt>
                <c:pt idx="3">
                  <c:v>1235</c:v>
                </c:pt>
                <c:pt idx="4">
                  <c:v>36280</c:v>
                </c:pt>
                <c:pt idx="5">
                  <c:v>6600</c:v>
                </c:pt>
                <c:pt idx="6">
                  <c:v>27639</c:v>
                </c:pt>
                <c:pt idx="7">
                  <c:v>8000</c:v>
                </c:pt>
                <c:pt idx="8">
                  <c:v>2188</c:v>
                </c:pt>
              </c:numCache>
            </c:numRef>
          </c:val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55047367108917855"/>
          <c:y val="0.17019916260535661"/>
          <c:w val="0.43336738405328062"/>
          <c:h val="0.7571076827353393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t" anchorCtr="1"/>
        <a:lstStyle/>
        <a:p>
          <a:pPr>
            <a:defRPr sz="1000" b="0" i="0" u="none" strike="noStrike" kern="0" spc="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 defTabSz="0">
        <a:defRPr/>
      </a:pPr>
      <a:endParaRPr lang="ru-R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000" b="1" dirty="0"/>
              <a:t>Безвозмездные поступления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2.436807462709047E-2"/>
          <c:y val="0.22430071806851681"/>
          <c:w val="0.43700768663048445"/>
          <c:h val="0.68105777004092827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Безвозмездные поступления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dLblPos val="outEnd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dLblPos val="outEnd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1.40625E-2"/>
                  <c:y val="0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solidFill>
                <a:prstClr val="white">
                  <a:lumMod val="50000"/>
                </a:prstClr>
              </a:solidFill>
              <a:ln>
                <a:solidFill>
                  <a:prstClr val="black">
                    <a:lumMod val="25000"/>
                    <a:lumOff val="75000"/>
                  </a:prst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Лист1!$A$2:$A$4</c:f>
              <c:strCache>
                <c:ptCount val="3"/>
                <c:pt idx="0">
                  <c:v>Субсидии, 300 787 тыс. руб.</c:v>
                </c:pt>
                <c:pt idx="1">
                  <c:v>Субвенции, 608 039 тыс. руб.</c:v>
                </c:pt>
                <c:pt idx="2">
                  <c:v>Прочие безвозмездные поступления, 1 000 тыс. руб.</c:v>
                </c:pt>
              </c:strCache>
            </c:strRef>
          </c:cat>
          <c:val>
            <c:numRef>
              <c:f>Лист1!$B$2:$B$4</c:f>
              <c:numCache>
                <c:formatCode>#,##0</c:formatCode>
                <c:ptCount val="3"/>
                <c:pt idx="0" formatCode="General">
                  <c:v>300787</c:v>
                </c:pt>
                <c:pt idx="1">
                  <c:v>608039</c:v>
                </c:pt>
                <c:pt idx="2" formatCode="General">
                  <c:v>1000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48574363505826468"/>
          <c:y val="0.39818734881141399"/>
          <c:w val="0.39767836699791059"/>
          <c:h val="0.2696867921776445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4281916623583976E-2"/>
          <c:y val="9.940888553026396E-2"/>
          <c:w val="0.43306559398530342"/>
          <c:h val="0.83784745167848684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Расходы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1"/>
              <c:layout>
                <c:manualLayout>
                  <c:x val="-2.5262807795982671E-3"/>
                  <c:y val="-3.0116958139799605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3.9157352083773814E-2"/>
                  <c:y val="-1.7568225581549766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0"/>
              <c:layout>
                <c:manualLayout>
                  <c:x val="2.5262807795983135E-2"/>
                  <c:y val="-7.5292395349498996E-3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solidFill>
                <a:prstClr val="white">
                  <a:lumMod val="50000"/>
                </a:prstClr>
              </a:solidFill>
              <a:ln>
                <a:solidFill>
                  <a:prstClr val="black">
                    <a:lumMod val="25000"/>
                    <a:lumOff val="75000"/>
                  </a:prst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Лист1!$A$2:$A$12</c:f>
              <c:strCache>
                <c:ptCount val="11"/>
                <c:pt idx="0">
                  <c:v>Общегосударственные вопросы, 94 621 тыс. руб.</c:v>
                </c:pt>
                <c:pt idx="1">
                  <c:v>Национальная оборона, 3 223 тыс. руб.</c:v>
                </c:pt>
                <c:pt idx="2">
                  <c:v>Национальная безопасность и правоохранительная деятельность, 70 тыс. руб.</c:v>
                </c:pt>
                <c:pt idx="3">
                  <c:v>Национальная экономика, 19 027 тыс. руб.</c:v>
                </c:pt>
                <c:pt idx="4">
                  <c:v>Жилищно-коммунальное хозяйство, 299 398 тыс. руб.</c:v>
                </c:pt>
                <c:pt idx="5">
                  <c:v>Образование, 924 561 тыс. руб.</c:v>
                </c:pt>
                <c:pt idx="6">
                  <c:v>Культура, кинематография, 22 339 тыс. руб.</c:v>
                </c:pt>
                <c:pt idx="7">
                  <c:v>Социальная политика, 30 677 тыс. руб.</c:v>
                </c:pt>
                <c:pt idx="8">
                  <c:v>Физическая культура и спорт, 755 тыс. руб.</c:v>
                </c:pt>
                <c:pt idx="9">
                  <c:v>Обслуживание государственного и муниципального долга, 20 тыс. руб.</c:v>
                </c:pt>
                <c:pt idx="10">
                  <c:v>Межбюджетные трансферты общего характера бюджетам муниципальных образований, 20 974 тыс. руб.</c:v>
                </c:pt>
              </c:strCache>
            </c:strRef>
          </c:cat>
          <c:val>
            <c:numRef>
              <c:f>Лист1!$B$2:$B$12</c:f>
              <c:numCache>
                <c:formatCode>General</c:formatCode>
                <c:ptCount val="11"/>
                <c:pt idx="0">
                  <c:v>94621</c:v>
                </c:pt>
                <c:pt idx="1">
                  <c:v>3223</c:v>
                </c:pt>
                <c:pt idx="2">
                  <c:v>70</c:v>
                </c:pt>
                <c:pt idx="3">
                  <c:v>19027</c:v>
                </c:pt>
                <c:pt idx="4">
                  <c:v>299398</c:v>
                </c:pt>
                <c:pt idx="5">
                  <c:v>924561</c:v>
                </c:pt>
                <c:pt idx="6">
                  <c:v>22339</c:v>
                </c:pt>
                <c:pt idx="7">
                  <c:v>30677</c:v>
                </c:pt>
                <c:pt idx="8">
                  <c:v>755</c:v>
                </c:pt>
                <c:pt idx="9">
                  <c:v>20</c:v>
                </c:pt>
                <c:pt idx="10">
                  <c:v>20974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55205546563899344"/>
          <c:y val="0.13476469371660518"/>
          <c:w val="0.44004031360047735"/>
          <c:h val="0.8188508662480312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«Профилактика терроризма, а также минимизация и (или) ликвидация последствий его проявления на территории Прионежского муниципального района на 2020-2024 годы», 1 000 тыс.руб.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Лист1!$B$1</c:f>
              <c:strCache>
                <c:ptCount val="1"/>
                <c:pt idx="0">
                  <c:v>Финансовое обеспечение на 2024 год, тыс. руб.</c:v>
                </c:pt>
              </c:strCache>
            </c:strRef>
          </c:cat>
          <c:val>
            <c:numRef>
              <c:f>Лист1!$B$2</c:f>
              <c:numCache>
                <c:formatCode>#,##0</c:formatCode>
                <c:ptCount val="1"/>
                <c:pt idx="0">
                  <c:v>1000</c:v>
                </c:pt>
              </c:numCache>
            </c:numRef>
          </c:val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«Развитие образования в Прионежском муниципальном районе», 927 164 тыс.руб.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Лист1!$B$1</c:f>
              <c:strCache>
                <c:ptCount val="1"/>
                <c:pt idx="0">
                  <c:v>Финансовое обеспечение на 2024 год, тыс. руб.</c:v>
                </c:pt>
              </c:strCache>
            </c:strRef>
          </c:cat>
          <c:val>
            <c:numRef>
              <c:f>Лист1!$B$3</c:f>
              <c:numCache>
                <c:formatCode>#,##0</c:formatCode>
                <c:ptCount val="1"/>
                <c:pt idx="0">
                  <c:v>927164</c:v>
                </c:pt>
              </c:numCache>
            </c:numRef>
          </c:val>
        </c:ser>
        <c:ser>
          <c:idx val="2"/>
          <c:order val="2"/>
          <c:tx>
            <c:strRef>
              <c:f>Лист1!$A$4</c:f>
              <c:strCache>
                <c:ptCount val="1"/>
                <c:pt idx="0">
                  <c:v>«Социальная поддержка граждан в Прионежском муниципальном районе», 23 470 тыс.руб.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Лист1!$B$1</c:f>
              <c:strCache>
                <c:ptCount val="1"/>
                <c:pt idx="0">
                  <c:v>Финансовое обеспечение на 2024 год, тыс. руб.</c:v>
                </c:pt>
              </c:strCache>
            </c:strRef>
          </c:cat>
          <c:val>
            <c:numRef>
              <c:f>Лист1!$B$4</c:f>
              <c:numCache>
                <c:formatCode>#,##0</c:formatCode>
                <c:ptCount val="1"/>
                <c:pt idx="0">
                  <c:v>23470</c:v>
                </c:pt>
              </c:numCache>
            </c:numRef>
          </c:val>
        </c:ser>
        <c:ser>
          <c:idx val="3"/>
          <c:order val="3"/>
          <c:tx>
            <c:strRef>
              <c:f>Лист1!$A$5</c:f>
              <c:strCache>
                <c:ptCount val="1"/>
                <c:pt idx="0">
                  <c:v>«Пожарная безопасность на объектах образования Прионежского муниципального района на 2021-2027 годы», 2 252 тыс. руб.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Лист1!$B$1</c:f>
              <c:strCache>
                <c:ptCount val="1"/>
                <c:pt idx="0">
                  <c:v>Финансовое обеспечение на 2024 год, тыс. руб.</c:v>
                </c:pt>
              </c:strCache>
            </c:strRef>
          </c:cat>
          <c:val>
            <c:numRef>
              <c:f>Лист1!$B$5</c:f>
              <c:numCache>
                <c:formatCode>#,##0</c:formatCode>
                <c:ptCount val="1"/>
                <c:pt idx="0">
                  <c:v>2252</c:v>
                </c:pt>
              </c:numCache>
            </c:numRef>
          </c:val>
        </c:ser>
        <c:ser>
          <c:idx val="4"/>
          <c:order val="4"/>
          <c:tx>
            <c:strRef>
              <c:f>Лист1!$A$6</c:f>
              <c:strCache>
                <c:ptCount val="1"/>
                <c:pt idx="0">
                  <c:v>«Обеспечение доступным и комфортным жильем и жилищно-коммунальными услугами», 298 713 тыс. руб.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Лист1!$B$1</c:f>
              <c:strCache>
                <c:ptCount val="1"/>
                <c:pt idx="0">
                  <c:v>Финансовое обеспечение на 2024 год, тыс. руб.</c:v>
                </c:pt>
              </c:strCache>
            </c:strRef>
          </c:cat>
          <c:val>
            <c:numRef>
              <c:f>Лист1!$B$6</c:f>
              <c:numCache>
                <c:formatCode>#,##0</c:formatCode>
                <c:ptCount val="1"/>
                <c:pt idx="0">
                  <c:v>298713</c:v>
                </c:pt>
              </c:numCache>
            </c:numRef>
          </c:val>
        </c:ser>
        <c:ser>
          <c:idx val="5"/>
          <c:order val="5"/>
          <c:tx>
            <c:strRef>
              <c:f>Лист1!$A$7</c:f>
              <c:strCache>
                <c:ptCount val="1"/>
                <c:pt idx="0">
                  <c:v>«Развитие культуры в Прионежском муниципальном районе», 22 339 тыс.руб.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Лист1!$B$1</c:f>
              <c:strCache>
                <c:ptCount val="1"/>
                <c:pt idx="0">
                  <c:v>Финансовое обеспечение на 2024 год, тыс. руб.</c:v>
                </c:pt>
              </c:strCache>
            </c:strRef>
          </c:cat>
          <c:val>
            <c:numRef>
              <c:f>Лист1!$B$7</c:f>
              <c:numCache>
                <c:formatCode>#,##0</c:formatCode>
                <c:ptCount val="1"/>
                <c:pt idx="0">
                  <c:v>22339</c:v>
                </c:pt>
              </c:numCache>
            </c:numRef>
          </c:val>
        </c:ser>
        <c:ser>
          <c:idx val="6"/>
          <c:order val="6"/>
          <c:tx>
            <c:strRef>
              <c:f>Лист1!$A$8</c:f>
              <c:strCache>
                <c:ptCount val="1"/>
                <c:pt idx="0">
                  <c:v>«Развитие физической культуры и спорта в Прионежском муниципальном районе», 755 тыс.руб.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Лист1!$B$1</c:f>
              <c:strCache>
                <c:ptCount val="1"/>
                <c:pt idx="0">
                  <c:v>Финансовое обеспечение на 2024 год, тыс. руб.</c:v>
                </c:pt>
              </c:strCache>
            </c:strRef>
          </c:cat>
          <c:val>
            <c:numRef>
              <c:f>Лист1!$B$8</c:f>
              <c:numCache>
                <c:formatCode>General</c:formatCode>
                <c:ptCount val="1"/>
                <c:pt idx="0">
                  <c:v>755</c:v>
                </c:pt>
              </c:numCache>
            </c:numRef>
          </c:val>
        </c:ser>
        <c:ser>
          <c:idx val="7"/>
          <c:order val="7"/>
          <c:tx>
            <c:strRef>
              <c:f>Лист1!$A$9</c:f>
              <c:strCache>
                <c:ptCount val="1"/>
                <c:pt idx="0">
                  <c:v>«Экономическое развитие Прионежского муниципального района», 20 850 тыс.руб.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Лист1!$B$1</c:f>
              <c:strCache>
                <c:ptCount val="1"/>
                <c:pt idx="0">
                  <c:v>Финансовое обеспечение на 2024 год, тыс. руб.</c:v>
                </c:pt>
              </c:strCache>
            </c:strRef>
          </c:cat>
          <c:val>
            <c:numRef>
              <c:f>Лист1!$B$9</c:f>
              <c:numCache>
                <c:formatCode>#,##0</c:formatCode>
                <c:ptCount val="1"/>
                <c:pt idx="0">
                  <c:v>20850</c:v>
                </c:pt>
              </c:numCache>
            </c:numRef>
          </c:val>
        </c:ser>
        <c:ser>
          <c:idx val="8"/>
          <c:order val="8"/>
          <c:tx>
            <c:strRef>
              <c:f>Лист1!$A$10</c:f>
              <c:strCache>
                <c:ptCount val="1"/>
                <c:pt idx="0">
                  <c:v>«Эффективное управление муниципальными финансами в Прионежском муниципальном районе», 74 625 тыс.руб.</c:v>
                </c:pt>
              </c:strCache>
            </c:strRef>
          </c:tx>
          <c:spPr>
            <a:solidFill>
              <a:schemeClr val="accent3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Лист1!$B$1</c:f>
              <c:strCache>
                <c:ptCount val="1"/>
                <c:pt idx="0">
                  <c:v>Финансовое обеспечение на 2024 год, тыс. руб.</c:v>
                </c:pt>
              </c:strCache>
            </c:strRef>
          </c:cat>
          <c:val>
            <c:numRef>
              <c:f>Лист1!$B$10</c:f>
              <c:numCache>
                <c:formatCode>#,##0</c:formatCode>
                <c:ptCount val="1"/>
                <c:pt idx="0">
                  <c:v>74625</c:v>
                </c:pt>
              </c:numCache>
            </c:numRef>
          </c:val>
        </c:ser>
        <c:ser>
          <c:idx val="9"/>
          <c:order val="9"/>
          <c:tx>
            <c:strRef>
              <c:f>Лист1!$A$11</c:f>
              <c:strCache>
                <c:ptCount val="1"/>
                <c:pt idx="0">
                  <c:v>«Развитие малого и среднего предпринимательства в Прионежском муниципальном районе», 300 тыс.руб.</c:v>
                </c:pt>
              </c:strCache>
            </c:strRef>
          </c:tx>
          <c:spPr>
            <a:solidFill>
              <a:schemeClr val="accent4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Лист1!$B$1</c:f>
              <c:strCache>
                <c:ptCount val="1"/>
                <c:pt idx="0">
                  <c:v>Финансовое обеспечение на 2024 год, тыс. руб.</c:v>
                </c:pt>
              </c:strCache>
            </c:strRef>
          </c:cat>
          <c:val>
            <c:numRef>
              <c:f>Лист1!$B$11</c:f>
              <c:numCache>
                <c:formatCode>General</c:formatCode>
                <c:ptCount val="1"/>
                <c:pt idx="0">
                  <c:v>300</c:v>
                </c:pt>
              </c:numCache>
            </c:numRef>
          </c:val>
        </c:ser>
        <c:ser>
          <c:idx val="10"/>
          <c:order val="10"/>
          <c:tx>
            <c:strRef>
              <c:f>Лист1!$A$12</c:f>
              <c:strCache>
                <c:ptCount val="1"/>
                <c:pt idx="0">
                  <c:v>«Комплексные меры по реализации государственной антинаркотической политики в Прионежском муниципальном районе на 2022-2026 годы», 35 тыс.руб.</c:v>
                </c:pt>
              </c:strCache>
            </c:strRef>
          </c:tx>
          <c:spPr>
            <a:solidFill>
              <a:schemeClr val="accent5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Лист1!$B$1</c:f>
              <c:strCache>
                <c:ptCount val="1"/>
                <c:pt idx="0">
                  <c:v>Финансовое обеспечение на 2024 год, тыс. руб.</c:v>
                </c:pt>
              </c:strCache>
            </c:strRef>
          </c:cat>
          <c:val>
            <c:numRef>
              <c:f>Лист1!$B$12</c:f>
              <c:numCache>
                <c:formatCode>General</c:formatCode>
                <c:ptCount val="1"/>
                <c:pt idx="0">
                  <c:v>35</c:v>
                </c:pt>
              </c:numCache>
            </c:numRef>
          </c:val>
        </c:ser>
        <c:ser>
          <c:idx val="11"/>
          <c:order val="11"/>
          <c:tx>
            <c:strRef>
              <c:f>Лист1!$A$13</c:f>
              <c:strCache>
                <c:ptCount val="1"/>
                <c:pt idx="0">
                  <c:v>«Профилактика правонарушений в Прионежском муниципальном районе на 2022-2026 годы», 35 тыс.руб.</c:v>
                </c:pt>
              </c:strCache>
            </c:strRef>
          </c:tx>
          <c:spPr>
            <a:solidFill>
              <a:schemeClr val="accent6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Лист1!$B$1</c:f>
              <c:strCache>
                <c:ptCount val="1"/>
                <c:pt idx="0">
                  <c:v>Финансовое обеспечение на 2024 год, тыс. руб.</c:v>
                </c:pt>
              </c:strCache>
            </c:strRef>
          </c:cat>
          <c:val>
            <c:numRef>
              <c:f>Лист1!$B$13</c:f>
              <c:numCache>
                <c:formatCode>General</c:formatCode>
                <c:ptCount val="1"/>
                <c:pt idx="0">
                  <c:v>35</c:v>
                </c:pt>
              </c:numCache>
            </c:numRef>
          </c:val>
        </c:ser>
        <c:ser>
          <c:idx val="12"/>
          <c:order val="12"/>
          <c:tx>
            <c:strRef>
              <c:f>Лист1!$A$14</c:f>
              <c:strCache>
                <c:ptCount val="1"/>
                <c:pt idx="0">
                  <c:v>«Повышение безопасности дорожного движения в Прионежском муниципальном районе», 35 тыс.руб.</c:v>
                </c:pt>
              </c:strCache>
            </c:strRef>
          </c:tx>
          <c:spPr>
            <a:solidFill>
              <a:schemeClr val="accent1">
                <a:lumMod val="80000"/>
                <a:lumOff val="20000"/>
              </a:schemeClr>
            </a:solidFill>
            <a:ln>
              <a:noFill/>
            </a:ln>
            <a:effectLst/>
          </c:spPr>
          <c:invertIfNegative val="0"/>
          <c:cat>
            <c:strRef>
              <c:f>Лист1!$B$1</c:f>
              <c:strCache>
                <c:ptCount val="1"/>
                <c:pt idx="0">
                  <c:v>Финансовое обеспечение на 2024 год, тыс. руб.</c:v>
                </c:pt>
              </c:strCache>
            </c:strRef>
          </c:cat>
          <c:val>
            <c:numRef>
              <c:f>Лист1!$B$14</c:f>
              <c:numCache>
                <c:formatCode>General</c:formatCode>
                <c:ptCount val="1"/>
                <c:pt idx="0">
                  <c:v>35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87834128"/>
        <c:axId val="487837264"/>
      </c:barChart>
      <c:catAx>
        <c:axId val="4878341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87837264"/>
        <c:crosses val="autoZero"/>
        <c:auto val="1"/>
        <c:lblAlgn val="ctr"/>
        <c:lblOffset val="100"/>
        <c:noMultiLvlLbl val="0"/>
      </c:catAx>
      <c:valAx>
        <c:axId val="4878372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878341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5.1429625984251971E-2"/>
          <c:y val="0.4517636902212297"/>
          <c:w val="0.89714062500000002"/>
          <c:h val="0.4888515331638357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96E54A7-A201-4C04-ABFD-EAF21A142A05}" type="doc">
      <dgm:prSet loTypeId="urn:microsoft.com/office/officeart/2005/8/layout/vList2" loCatId="list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ru-RU"/>
        </a:p>
      </dgm:t>
    </dgm:pt>
    <dgm:pt modelId="{3995A70B-07E0-4DC4-83C1-DB3A71E2F7F4}">
      <dgm:prSet phldrT="[Текст]"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900" dirty="0" smtClean="0"/>
            <a:t>Бюджетная система Российской Федерации</a:t>
          </a:r>
        </a:p>
      </dgm:t>
    </dgm:pt>
    <dgm:pt modelId="{036ECA5D-43DB-43D4-8F53-58877150B74C}" type="parTrans" cxnId="{45D50C63-D5DF-46AD-B6C4-8DB74B71ACBA}">
      <dgm:prSet/>
      <dgm:spPr/>
      <dgm:t>
        <a:bodyPr/>
        <a:lstStyle/>
        <a:p>
          <a:endParaRPr lang="ru-RU" sz="900"/>
        </a:p>
      </dgm:t>
    </dgm:pt>
    <dgm:pt modelId="{5363E1BF-1803-4079-A1D0-5D3ADDD3A845}" type="sibTrans" cxnId="{45D50C63-D5DF-46AD-B6C4-8DB74B71ACBA}">
      <dgm:prSet/>
      <dgm:spPr/>
      <dgm:t>
        <a:bodyPr/>
        <a:lstStyle/>
        <a:p>
          <a:endParaRPr lang="ru-RU" sz="900"/>
        </a:p>
      </dgm:t>
    </dgm:pt>
    <dgm:pt modelId="{64B85730-E323-4CDD-8D6C-F979AE9D4F2C}">
      <dgm:prSet phldrT="[Текст]" custT="1"/>
      <dgm:spPr/>
      <dgm:t>
        <a:bodyPr/>
        <a:lstStyle/>
        <a:p>
          <a:r>
            <a:rPr lang="ru-RU" sz="900" b="0" i="0" dirty="0" smtClean="0"/>
            <a:t>совокупность бюджетов всех уровней и бюджетов государственных внебюджетных фондов, основанная на экономических отношениях, государственном устройстве и регулируемая законодательством Российской Федерации</a:t>
          </a:r>
          <a:endParaRPr lang="ru-RU" sz="900" dirty="0"/>
        </a:p>
      </dgm:t>
    </dgm:pt>
    <dgm:pt modelId="{C71D2E3C-E2AE-446B-ADE2-ACB6D3C738A9}" type="parTrans" cxnId="{7FB60BC5-3BC7-4973-8CB1-8E2F466BB714}">
      <dgm:prSet/>
      <dgm:spPr/>
      <dgm:t>
        <a:bodyPr/>
        <a:lstStyle/>
        <a:p>
          <a:endParaRPr lang="ru-RU" sz="900"/>
        </a:p>
      </dgm:t>
    </dgm:pt>
    <dgm:pt modelId="{45A3A803-150C-4824-AB00-7C74A34BA01B}" type="sibTrans" cxnId="{7FB60BC5-3BC7-4973-8CB1-8E2F466BB714}">
      <dgm:prSet/>
      <dgm:spPr/>
      <dgm:t>
        <a:bodyPr/>
        <a:lstStyle/>
        <a:p>
          <a:endParaRPr lang="ru-RU" sz="900"/>
        </a:p>
      </dgm:t>
    </dgm:pt>
    <dgm:pt modelId="{F78136BB-AE0A-4B57-A419-889E41C9EB32}">
      <dgm:prSet phldrT="[Текст]"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900" dirty="0" smtClean="0"/>
            <a:t>Бюджет</a:t>
          </a:r>
        </a:p>
      </dgm:t>
    </dgm:pt>
    <dgm:pt modelId="{AA4C4E88-6A73-4F76-A561-60F788113D20}" type="parTrans" cxnId="{EC281B39-8EC2-4892-8698-22F909ED4609}">
      <dgm:prSet/>
      <dgm:spPr/>
      <dgm:t>
        <a:bodyPr/>
        <a:lstStyle/>
        <a:p>
          <a:endParaRPr lang="ru-RU" sz="900"/>
        </a:p>
      </dgm:t>
    </dgm:pt>
    <dgm:pt modelId="{B84073B4-4245-46D2-958E-850CE6052FF9}" type="sibTrans" cxnId="{EC281B39-8EC2-4892-8698-22F909ED4609}">
      <dgm:prSet/>
      <dgm:spPr/>
      <dgm:t>
        <a:bodyPr/>
        <a:lstStyle/>
        <a:p>
          <a:endParaRPr lang="ru-RU" sz="900"/>
        </a:p>
      </dgm:t>
    </dgm:pt>
    <dgm:pt modelId="{4132CAC4-056D-4129-B595-79DD0133EA7A}">
      <dgm:prSet phldrT="[Текст]" custT="1"/>
      <dgm:spPr/>
      <dgm:t>
        <a:bodyPr/>
        <a:lstStyle/>
        <a:p>
          <a:r>
            <a:rPr lang="ru-RU" sz="900" b="0" i="0" dirty="0" smtClean="0"/>
            <a:t>форма образования и расходования денежных средств, предназначенных для финансового обеспечения задач и функций государства и местного самоуправления</a:t>
          </a:r>
          <a:endParaRPr lang="ru-RU" sz="900" dirty="0"/>
        </a:p>
      </dgm:t>
    </dgm:pt>
    <dgm:pt modelId="{761D7CE3-8C62-41A2-87AA-9B8E3A1D2397}" type="parTrans" cxnId="{418C5E6F-FD06-448A-B7F7-1944812F200E}">
      <dgm:prSet/>
      <dgm:spPr/>
      <dgm:t>
        <a:bodyPr/>
        <a:lstStyle/>
        <a:p>
          <a:endParaRPr lang="ru-RU" sz="900"/>
        </a:p>
      </dgm:t>
    </dgm:pt>
    <dgm:pt modelId="{3931ED33-E19C-4BDA-95B7-CBCF221B7EB7}" type="sibTrans" cxnId="{418C5E6F-FD06-448A-B7F7-1944812F200E}">
      <dgm:prSet/>
      <dgm:spPr/>
      <dgm:t>
        <a:bodyPr/>
        <a:lstStyle/>
        <a:p>
          <a:endParaRPr lang="ru-RU" sz="900"/>
        </a:p>
      </dgm:t>
    </dgm:pt>
    <dgm:pt modelId="{76A5CE61-FB17-4A3B-8147-E3B1EB99CAC8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900" dirty="0" smtClean="0"/>
            <a:t>Доходы</a:t>
          </a:r>
        </a:p>
      </dgm:t>
    </dgm:pt>
    <dgm:pt modelId="{221A5401-ED4C-4BE2-88C5-DFB6464B6BD4}" type="parTrans" cxnId="{ECBF4E6D-7694-4263-BC40-30E19BE7DB55}">
      <dgm:prSet/>
      <dgm:spPr/>
      <dgm:t>
        <a:bodyPr/>
        <a:lstStyle/>
        <a:p>
          <a:endParaRPr lang="ru-RU" sz="900"/>
        </a:p>
      </dgm:t>
    </dgm:pt>
    <dgm:pt modelId="{9AD1ED92-F427-4924-920B-4EABAFFF4B58}" type="sibTrans" cxnId="{ECBF4E6D-7694-4263-BC40-30E19BE7DB55}">
      <dgm:prSet/>
      <dgm:spPr/>
      <dgm:t>
        <a:bodyPr/>
        <a:lstStyle/>
        <a:p>
          <a:endParaRPr lang="ru-RU" sz="900"/>
        </a:p>
      </dgm:t>
    </dgm:pt>
    <dgm:pt modelId="{4A3B0448-9422-4C4D-B950-C152723859A8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900" dirty="0" smtClean="0"/>
            <a:t>Дефицит</a:t>
          </a:r>
        </a:p>
      </dgm:t>
    </dgm:pt>
    <dgm:pt modelId="{BA18EFBA-231B-4035-9376-40666E58BC8C}" type="parTrans" cxnId="{10A5FE6F-B155-4A7C-A0EF-B3BA43373A2D}">
      <dgm:prSet/>
      <dgm:spPr/>
      <dgm:t>
        <a:bodyPr/>
        <a:lstStyle/>
        <a:p>
          <a:endParaRPr lang="ru-RU" sz="900"/>
        </a:p>
      </dgm:t>
    </dgm:pt>
    <dgm:pt modelId="{87019D44-AFB4-45BA-AB4A-65E8131AE4EB}" type="sibTrans" cxnId="{10A5FE6F-B155-4A7C-A0EF-B3BA43373A2D}">
      <dgm:prSet/>
      <dgm:spPr/>
      <dgm:t>
        <a:bodyPr/>
        <a:lstStyle/>
        <a:p>
          <a:endParaRPr lang="ru-RU" sz="900"/>
        </a:p>
      </dgm:t>
    </dgm:pt>
    <dgm:pt modelId="{7FCFE687-CF6C-49E2-9E05-86B871F90CDC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900" dirty="0" smtClean="0"/>
            <a:t>Расходы</a:t>
          </a:r>
        </a:p>
      </dgm:t>
    </dgm:pt>
    <dgm:pt modelId="{1463FF69-CADA-4F7B-AFE3-21882F0D887F}" type="parTrans" cxnId="{D26DFE1A-63CB-4578-B625-3DCD8BC5D417}">
      <dgm:prSet/>
      <dgm:spPr/>
      <dgm:t>
        <a:bodyPr/>
        <a:lstStyle/>
        <a:p>
          <a:endParaRPr lang="ru-RU" sz="900"/>
        </a:p>
      </dgm:t>
    </dgm:pt>
    <dgm:pt modelId="{FA29FFCA-67CD-4023-96AE-F975A16D5A1C}" type="sibTrans" cxnId="{D26DFE1A-63CB-4578-B625-3DCD8BC5D417}">
      <dgm:prSet/>
      <dgm:spPr/>
      <dgm:t>
        <a:bodyPr/>
        <a:lstStyle/>
        <a:p>
          <a:endParaRPr lang="ru-RU" sz="900"/>
        </a:p>
      </dgm:t>
    </dgm:pt>
    <dgm:pt modelId="{5B497D4A-D81F-466E-83A9-F08EF8E4B071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900" dirty="0" smtClean="0"/>
            <a:t>Профицит</a:t>
          </a:r>
        </a:p>
      </dgm:t>
    </dgm:pt>
    <dgm:pt modelId="{7D37F9DA-05A1-48FF-AE32-578249CDD80C}" type="parTrans" cxnId="{7ACF15E4-4AF6-4C0D-B701-EA1FB2943849}">
      <dgm:prSet/>
      <dgm:spPr/>
      <dgm:t>
        <a:bodyPr/>
        <a:lstStyle/>
        <a:p>
          <a:endParaRPr lang="ru-RU" sz="900"/>
        </a:p>
      </dgm:t>
    </dgm:pt>
    <dgm:pt modelId="{65CD97D5-117E-4749-BC08-0B9FECCF3351}" type="sibTrans" cxnId="{7ACF15E4-4AF6-4C0D-B701-EA1FB2943849}">
      <dgm:prSet/>
      <dgm:spPr/>
      <dgm:t>
        <a:bodyPr/>
        <a:lstStyle/>
        <a:p>
          <a:endParaRPr lang="ru-RU" sz="900"/>
        </a:p>
      </dgm:t>
    </dgm:pt>
    <dgm:pt modelId="{585783C5-E80A-4A7C-A1D2-5EAAECFBFEE6}">
      <dgm:prSet custT="1"/>
      <dgm:spPr/>
      <dgm:t>
        <a:bodyPr/>
        <a:lstStyle/>
        <a:p>
          <a:r>
            <a:rPr lang="ru-RU" sz="900" b="0" i="0" dirty="0" smtClean="0"/>
            <a:t>поступающие в бюджет денежные средства, за исключением средств, являющихся источниками финансирования дефицита бюджета (кредиты)</a:t>
          </a:r>
          <a:endParaRPr lang="ru-RU" sz="900" dirty="0"/>
        </a:p>
      </dgm:t>
    </dgm:pt>
    <dgm:pt modelId="{403C5156-586A-4D46-9E6D-94F82B679D32}" type="parTrans" cxnId="{7C752237-7360-4548-9550-A39AD5F6AA19}">
      <dgm:prSet/>
      <dgm:spPr/>
      <dgm:t>
        <a:bodyPr/>
        <a:lstStyle/>
        <a:p>
          <a:endParaRPr lang="ru-RU" sz="900"/>
        </a:p>
      </dgm:t>
    </dgm:pt>
    <dgm:pt modelId="{FCAACB16-3461-47EC-B0D5-E32287334815}" type="sibTrans" cxnId="{7C752237-7360-4548-9550-A39AD5F6AA19}">
      <dgm:prSet/>
      <dgm:spPr/>
      <dgm:t>
        <a:bodyPr/>
        <a:lstStyle/>
        <a:p>
          <a:endParaRPr lang="ru-RU" sz="900"/>
        </a:p>
      </dgm:t>
    </dgm:pt>
    <dgm:pt modelId="{79F56F47-3388-437D-AEBA-98AFA55007ED}">
      <dgm:prSet custT="1"/>
      <dgm:spPr/>
      <dgm:t>
        <a:bodyPr/>
        <a:lstStyle/>
        <a:p>
          <a:r>
            <a:rPr lang="ru-RU" sz="900" b="0" i="0" dirty="0" smtClean="0"/>
            <a:t>выплачиваемые из бюджета денежные средства, за исключением средств, являющихся источниками финансирования дефицита бюджета</a:t>
          </a:r>
          <a:endParaRPr lang="ru-RU" sz="900" dirty="0"/>
        </a:p>
      </dgm:t>
    </dgm:pt>
    <dgm:pt modelId="{28EB1D5B-734B-4303-AB7A-36E36A6535BD}" type="parTrans" cxnId="{3FE89EA6-E799-4FD5-B145-9BE00FCA8286}">
      <dgm:prSet/>
      <dgm:spPr/>
      <dgm:t>
        <a:bodyPr/>
        <a:lstStyle/>
        <a:p>
          <a:endParaRPr lang="ru-RU" sz="900"/>
        </a:p>
      </dgm:t>
    </dgm:pt>
    <dgm:pt modelId="{A367C887-C56A-4415-A608-066C2CA2DECF}" type="sibTrans" cxnId="{3FE89EA6-E799-4FD5-B145-9BE00FCA8286}">
      <dgm:prSet/>
      <dgm:spPr/>
      <dgm:t>
        <a:bodyPr/>
        <a:lstStyle/>
        <a:p>
          <a:endParaRPr lang="ru-RU" sz="900"/>
        </a:p>
      </dgm:t>
    </dgm:pt>
    <dgm:pt modelId="{4A639203-CD87-486F-A5E3-A7D1B0C0E379}">
      <dgm:prSet custT="1"/>
      <dgm:spPr/>
      <dgm:t>
        <a:bodyPr/>
        <a:lstStyle/>
        <a:p>
          <a:r>
            <a:rPr lang="ru-RU" sz="900" b="0" i="0" dirty="0" smtClean="0"/>
            <a:t>превышение доходов бюджета над его расходами</a:t>
          </a:r>
          <a:endParaRPr lang="ru-RU" sz="900" dirty="0"/>
        </a:p>
      </dgm:t>
    </dgm:pt>
    <dgm:pt modelId="{5B4585F6-CFB6-4B5F-A15B-31273E0F949C}" type="parTrans" cxnId="{E33FFD1E-937F-43B5-9B47-B4FC3BE5DFD6}">
      <dgm:prSet/>
      <dgm:spPr/>
      <dgm:t>
        <a:bodyPr/>
        <a:lstStyle/>
        <a:p>
          <a:endParaRPr lang="ru-RU" sz="900"/>
        </a:p>
      </dgm:t>
    </dgm:pt>
    <dgm:pt modelId="{8CD0B9D7-BD5B-4B3E-A191-9913B25D70A8}" type="sibTrans" cxnId="{E33FFD1E-937F-43B5-9B47-B4FC3BE5DFD6}">
      <dgm:prSet/>
      <dgm:spPr/>
      <dgm:t>
        <a:bodyPr/>
        <a:lstStyle/>
        <a:p>
          <a:endParaRPr lang="ru-RU" sz="900"/>
        </a:p>
      </dgm:t>
    </dgm:pt>
    <dgm:pt modelId="{68976CA9-F6F3-437A-AD64-38CA1212297F}">
      <dgm:prSet custT="1"/>
      <dgm:spPr/>
      <dgm:t>
        <a:bodyPr/>
        <a:lstStyle/>
        <a:p>
          <a:r>
            <a:rPr lang="ru-RU" sz="900" b="0" i="0" dirty="0" smtClean="0"/>
            <a:t>превышение расходов бюджета над его доходами</a:t>
          </a:r>
          <a:endParaRPr lang="ru-RU" sz="900" dirty="0"/>
        </a:p>
      </dgm:t>
    </dgm:pt>
    <dgm:pt modelId="{E276176B-07E7-45DF-B753-C3B0D10AEF1A}" type="parTrans" cxnId="{9A64CE98-E70C-4BCE-BB4E-DD82E2199385}">
      <dgm:prSet/>
      <dgm:spPr/>
      <dgm:t>
        <a:bodyPr/>
        <a:lstStyle/>
        <a:p>
          <a:endParaRPr lang="ru-RU" sz="900"/>
        </a:p>
      </dgm:t>
    </dgm:pt>
    <dgm:pt modelId="{FD0F27F0-75C1-44DA-8D42-C5EA6BF8D141}" type="sibTrans" cxnId="{9A64CE98-E70C-4BCE-BB4E-DD82E2199385}">
      <dgm:prSet/>
      <dgm:spPr/>
      <dgm:t>
        <a:bodyPr/>
        <a:lstStyle/>
        <a:p>
          <a:endParaRPr lang="ru-RU" sz="900"/>
        </a:p>
      </dgm:t>
    </dgm:pt>
    <dgm:pt modelId="{8355C06E-CFC5-46D5-963C-7B52816C1975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900" dirty="0" smtClean="0"/>
            <a:t>Сбалансированность</a:t>
          </a:r>
        </a:p>
      </dgm:t>
    </dgm:pt>
    <dgm:pt modelId="{29A928BB-DE18-4B59-AF26-5674BAB70F69}" type="parTrans" cxnId="{1EE420C6-72E8-426F-9C88-2F4E9E98925D}">
      <dgm:prSet/>
      <dgm:spPr/>
      <dgm:t>
        <a:bodyPr/>
        <a:lstStyle/>
        <a:p>
          <a:endParaRPr lang="ru-RU" sz="900"/>
        </a:p>
      </dgm:t>
    </dgm:pt>
    <dgm:pt modelId="{9B48DBE9-E7D9-411E-8896-16E4EDCFFDFE}" type="sibTrans" cxnId="{1EE420C6-72E8-426F-9C88-2F4E9E98925D}">
      <dgm:prSet/>
      <dgm:spPr/>
      <dgm:t>
        <a:bodyPr/>
        <a:lstStyle/>
        <a:p>
          <a:endParaRPr lang="ru-RU" sz="900"/>
        </a:p>
      </dgm:t>
    </dgm:pt>
    <dgm:pt modelId="{83C12046-0122-4F78-B8B6-C7C1F6889522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900" dirty="0" smtClean="0"/>
            <a:t>Налоговые доходы</a:t>
          </a:r>
        </a:p>
      </dgm:t>
    </dgm:pt>
    <dgm:pt modelId="{6EEDA88A-DB24-4F88-B637-1D881F120051}" type="parTrans" cxnId="{FE907A84-871F-4247-8013-F87CE486ED6B}">
      <dgm:prSet/>
      <dgm:spPr/>
      <dgm:t>
        <a:bodyPr/>
        <a:lstStyle/>
        <a:p>
          <a:endParaRPr lang="ru-RU" sz="900"/>
        </a:p>
      </dgm:t>
    </dgm:pt>
    <dgm:pt modelId="{AE2FE1FB-D914-4CB7-9BE1-C63AB72606A0}" type="sibTrans" cxnId="{FE907A84-871F-4247-8013-F87CE486ED6B}">
      <dgm:prSet/>
      <dgm:spPr/>
      <dgm:t>
        <a:bodyPr/>
        <a:lstStyle/>
        <a:p>
          <a:endParaRPr lang="ru-RU" sz="900"/>
        </a:p>
      </dgm:t>
    </dgm:pt>
    <dgm:pt modelId="{ECA29312-3631-4970-93B5-8A31EA87923C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900" dirty="0" smtClean="0"/>
            <a:t>Неналоговые доходы</a:t>
          </a:r>
        </a:p>
      </dgm:t>
    </dgm:pt>
    <dgm:pt modelId="{62683F56-13A2-4D9B-B1CC-0C915BB58F8A}" type="parTrans" cxnId="{6543ACAB-E956-4002-9E84-15928DA41417}">
      <dgm:prSet/>
      <dgm:spPr/>
      <dgm:t>
        <a:bodyPr/>
        <a:lstStyle/>
        <a:p>
          <a:endParaRPr lang="ru-RU" sz="900"/>
        </a:p>
      </dgm:t>
    </dgm:pt>
    <dgm:pt modelId="{E09ECFB1-EC16-490B-BF01-52D59573BFD8}" type="sibTrans" cxnId="{6543ACAB-E956-4002-9E84-15928DA41417}">
      <dgm:prSet/>
      <dgm:spPr/>
      <dgm:t>
        <a:bodyPr/>
        <a:lstStyle/>
        <a:p>
          <a:endParaRPr lang="ru-RU" sz="900"/>
        </a:p>
      </dgm:t>
    </dgm:pt>
    <dgm:pt modelId="{565948F9-DA02-4537-8E88-30FB11366C43}">
      <dgm:prSet custT="1"/>
      <dgm:spPr/>
      <dgm:t>
        <a:bodyPr/>
        <a:lstStyle/>
        <a:p>
          <a:r>
            <a:rPr lang="ru-RU" sz="900" b="0" i="0" dirty="0" smtClean="0"/>
            <a:t>объем предусмотренных бюджетом расходов должен соответствовать суммарному объему доходов бюджета и поступлений источников финансирования его дефицита, уменьшенных на суммы выплат из бюджета, связанных с источниками финансирования дефицита бюджета и изменением остатков на счетах по учету средств бюджетов</a:t>
          </a:r>
          <a:endParaRPr lang="ru-RU" sz="900" dirty="0"/>
        </a:p>
      </dgm:t>
    </dgm:pt>
    <dgm:pt modelId="{A05F05CA-DFA2-489E-8ECD-128527F9D8C3}" type="parTrans" cxnId="{A3A485B9-542F-41E9-94A0-890581F40E10}">
      <dgm:prSet/>
      <dgm:spPr/>
      <dgm:t>
        <a:bodyPr/>
        <a:lstStyle/>
        <a:p>
          <a:endParaRPr lang="ru-RU" sz="900"/>
        </a:p>
      </dgm:t>
    </dgm:pt>
    <dgm:pt modelId="{49A88BCB-269E-4C39-B99F-EA1F8BD9BD03}" type="sibTrans" cxnId="{A3A485B9-542F-41E9-94A0-890581F40E10}">
      <dgm:prSet/>
      <dgm:spPr/>
      <dgm:t>
        <a:bodyPr/>
        <a:lstStyle/>
        <a:p>
          <a:endParaRPr lang="ru-RU" sz="900"/>
        </a:p>
      </dgm:t>
    </dgm:pt>
    <dgm:pt modelId="{9F64D91B-8B98-4D39-BB74-B481CFD3F19F}">
      <dgm:prSet custT="1"/>
      <dgm:spPr/>
      <dgm:t>
        <a:bodyPr/>
        <a:lstStyle/>
        <a:p>
          <a:r>
            <a:rPr lang="ru-RU" sz="900" b="0" i="0" dirty="0" smtClean="0"/>
            <a:t>доходы от предусмотренных законодательством Российской Федерации о налогах и сборах федеральных налогов и сборов, в том числе от налогов, предусмотренных специальными налоговыми режимами, региональных налогов, местных налогов и сборов, а также пеней и штрафов по ним</a:t>
          </a:r>
          <a:endParaRPr lang="ru-RU" sz="900" dirty="0"/>
        </a:p>
      </dgm:t>
    </dgm:pt>
    <dgm:pt modelId="{A6717BCB-BA21-48A6-AD35-960514A8C435}" type="parTrans" cxnId="{67FDE2C4-3C36-41D0-9B75-FC308B2FCC9B}">
      <dgm:prSet/>
      <dgm:spPr/>
      <dgm:t>
        <a:bodyPr/>
        <a:lstStyle/>
        <a:p>
          <a:endParaRPr lang="ru-RU" sz="900"/>
        </a:p>
      </dgm:t>
    </dgm:pt>
    <dgm:pt modelId="{B64C6E79-78D5-4C0F-A1E9-18EA8AD5005B}" type="sibTrans" cxnId="{67FDE2C4-3C36-41D0-9B75-FC308B2FCC9B}">
      <dgm:prSet/>
      <dgm:spPr/>
      <dgm:t>
        <a:bodyPr/>
        <a:lstStyle/>
        <a:p>
          <a:endParaRPr lang="ru-RU" sz="900"/>
        </a:p>
      </dgm:t>
    </dgm:pt>
    <dgm:pt modelId="{92CB8517-781E-4391-97B1-EF9948005431}">
      <dgm:prSet custT="1"/>
      <dgm:spPr/>
      <dgm:t>
        <a:bodyPr/>
        <a:lstStyle/>
        <a:p>
          <a:r>
            <a:rPr lang="ru-RU" sz="900" dirty="0" smtClean="0"/>
            <a:t>Поступления от имущества, платежей, установленных законодательством Российской Федерации, а также штрафов за нарушение законодательства (доходы от использования и продажи муниципального имущества и земли, штрафные санкции, иные неналоговые доходы)</a:t>
          </a:r>
          <a:endParaRPr lang="ru-RU" sz="900" dirty="0"/>
        </a:p>
      </dgm:t>
    </dgm:pt>
    <dgm:pt modelId="{5473DE77-6622-47E6-A3BC-F2F4A16B91A9}" type="parTrans" cxnId="{3086A9F9-F463-4B01-B601-1892402DF45E}">
      <dgm:prSet/>
      <dgm:spPr/>
      <dgm:t>
        <a:bodyPr/>
        <a:lstStyle/>
        <a:p>
          <a:endParaRPr lang="ru-RU" sz="900"/>
        </a:p>
      </dgm:t>
    </dgm:pt>
    <dgm:pt modelId="{522EE9E5-F8ED-4E94-91D4-4E5A1FC2FEC8}" type="sibTrans" cxnId="{3086A9F9-F463-4B01-B601-1892402DF45E}">
      <dgm:prSet/>
      <dgm:spPr/>
      <dgm:t>
        <a:bodyPr/>
        <a:lstStyle/>
        <a:p>
          <a:endParaRPr lang="ru-RU" sz="900"/>
        </a:p>
      </dgm:t>
    </dgm:pt>
    <dgm:pt modelId="{4EC7C1C0-9A7C-42C3-8899-917F468D9D35}" type="pres">
      <dgm:prSet presAssocID="{696E54A7-A201-4C04-ABFD-EAF21A142A0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329D350-9422-4616-8533-5268599DDC8A}" type="pres">
      <dgm:prSet presAssocID="{3995A70B-07E0-4DC4-83C1-DB3A71E2F7F4}" presName="parentText" presStyleLbl="node1" presStyleIdx="0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D2D43E2-395F-4366-85C7-565408CFD32C}" type="pres">
      <dgm:prSet presAssocID="{3995A70B-07E0-4DC4-83C1-DB3A71E2F7F4}" presName="childText" presStyleLbl="revTx" presStyleIdx="0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A3FF0BA-1B6A-4844-885F-00DCCBB40A31}" type="pres">
      <dgm:prSet presAssocID="{F78136BB-AE0A-4B57-A419-889E41C9EB32}" presName="parentText" presStyleLbl="node1" presStyleIdx="1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B12FF9F-CD27-44D6-8A9D-18EAB6A2AF6F}" type="pres">
      <dgm:prSet presAssocID="{F78136BB-AE0A-4B57-A419-889E41C9EB32}" presName="childText" presStyleLbl="revTx" presStyleIdx="1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0FD1C66-DEA1-4A48-94B6-984746937A10}" type="pres">
      <dgm:prSet presAssocID="{76A5CE61-FB17-4A3B-8147-E3B1EB99CAC8}" presName="parentText" presStyleLbl="node1" presStyleIdx="2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138D91F-CD3B-42F8-AB6B-2FCB548D9D02}" type="pres">
      <dgm:prSet presAssocID="{76A5CE61-FB17-4A3B-8147-E3B1EB99CAC8}" presName="childText" presStyleLbl="revTx" presStyleIdx="2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AD23899-8695-4D5A-B233-3FC81E659D99}" type="pres">
      <dgm:prSet presAssocID="{7FCFE687-CF6C-49E2-9E05-86B871F90CDC}" presName="parentText" presStyleLbl="node1" presStyleIdx="3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7C66E2C-918E-496C-B8AF-EE249FED5796}" type="pres">
      <dgm:prSet presAssocID="{7FCFE687-CF6C-49E2-9E05-86B871F90CDC}" presName="childText" presStyleLbl="revTx" presStyleIdx="3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990AE71-D523-4701-BAC0-25B93A29BED1}" type="pres">
      <dgm:prSet presAssocID="{5B497D4A-D81F-466E-83A9-F08EF8E4B071}" presName="parentText" presStyleLbl="node1" presStyleIdx="4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D38423D-B6B4-4959-815C-49A50F106028}" type="pres">
      <dgm:prSet presAssocID="{5B497D4A-D81F-466E-83A9-F08EF8E4B071}" presName="childText" presStyleLbl="revTx" presStyleIdx="4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4B1EB84-A72F-4AB7-875C-9D325589DB4A}" type="pres">
      <dgm:prSet presAssocID="{4A3B0448-9422-4C4D-B950-C152723859A8}" presName="parentText" presStyleLbl="node1" presStyleIdx="5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AF9E646-59ED-43AB-8031-F0B5665FFA9F}" type="pres">
      <dgm:prSet presAssocID="{4A3B0448-9422-4C4D-B950-C152723859A8}" presName="childText" presStyleLbl="revTx" presStyleIdx="5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D9F6C90-725B-4676-98E0-4A455937F9F0}" type="pres">
      <dgm:prSet presAssocID="{8355C06E-CFC5-46D5-963C-7B52816C1975}" presName="parentText" presStyleLbl="node1" presStyleIdx="6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16CCEF8-7DB4-4F71-8C6C-2ECC551EA0A4}" type="pres">
      <dgm:prSet presAssocID="{8355C06E-CFC5-46D5-963C-7B52816C1975}" presName="childText" presStyleLbl="revTx" presStyleIdx="6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7ABCF42-ED7E-4ECF-980D-68DC26D601EB}" type="pres">
      <dgm:prSet presAssocID="{83C12046-0122-4F78-B8B6-C7C1F6889522}" presName="parentText" presStyleLbl="node1" presStyleIdx="7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AE6A9E2-255D-40FD-8589-80EA7F3BDD48}" type="pres">
      <dgm:prSet presAssocID="{83C12046-0122-4F78-B8B6-C7C1F6889522}" presName="childText" presStyleLbl="revTx" presStyleIdx="7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3CDAC7D-5008-4737-852D-069EBAF206D5}" type="pres">
      <dgm:prSet presAssocID="{ECA29312-3631-4970-93B5-8A31EA87923C}" presName="parentText" presStyleLbl="node1" presStyleIdx="8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083E796-94CE-4987-8622-810FB270313F}" type="pres">
      <dgm:prSet presAssocID="{ECA29312-3631-4970-93B5-8A31EA87923C}" presName="childText" presStyleLbl="revTx" presStyleIdx="8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D96C78C-4B2A-47A3-A066-59441B08E0EF}" type="presOf" srcId="{4A639203-CD87-486F-A5E3-A7D1B0C0E379}" destId="{9D38423D-B6B4-4959-815C-49A50F106028}" srcOrd="0" destOrd="0" presId="urn:microsoft.com/office/officeart/2005/8/layout/vList2"/>
    <dgm:cxn modelId="{94D04643-9658-43E5-9EB0-EC0A44E87722}" type="presOf" srcId="{9F64D91B-8B98-4D39-BB74-B481CFD3F19F}" destId="{0AE6A9E2-255D-40FD-8589-80EA7F3BDD48}" srcOrd="0" destOrd="0" presId="urn:microsoft.com/office/officeart/2005/8/layout/vList2"/>
    <dgm:cxn modelId="{45D50C63-D5DF-46AD-B6C4-8DB74B71ACBA}" srcId="{696E54A7-A201-4C04-ABFD-EAF21A142A05}" destId="{3995A70B-07E0-4DC4-83C1-DB3A71E2F7F4}" srcOrd="0" destOrd="0" parTransId="{036ECA5D-43DB-43D4-8F53-58877150B74C}" sibTransId="{5363E1BF-1803-4079-A1D0-5D3ADDD3A845}"/>
    <dgm:cxn modelId="{3B14D477-1F4C-42F3-8A71-862E8C8E9183}" type="presOf" srcId="{585783C5-E80A-4A7C-A1D2-5EAAECFBFEE6}" destId="{A138D91F-CD3B-42F8-AB6B-2FCB548D9D02}" srcOrd="0" destOrd="0" presId="urn:microsoft.com/office/officeart/2005/8/layout/vList2"/>
    <dgm:cxn modelId="{80191EEE-4777-41C9-AB24-006496A872C5}" type="presOf" srcId="{3995A70B-07E0-4DC4-83C1-DB3A71E2F7F4}" destId="{3329D350-9422-4616-8533-5268599DDC8A}" srcOrd="0" destOrd="0" presId="urn:microsoft.com/office/officeart/2005/8/layout/vList2"/>
    <dgm:cxn modelId="{B9339BD5-D688-4912-8193-9C2D2A641346}" type="presOf" srcId="{76A5CE61-FB17-4A3B-8147-E3B1EB99CAC8}" destId="{00FD1C66-DEA1-4A48-94B6-984746937A10}" srcOrd="0" destOrd="0" presId="urn:microsoft.com/office/officeart/2005/8/layout/vList2"/>
    <dgm:cxn modelId="{A3A485B9-542F-41E9-94A0-890581F40E10}" srcId="{8355C06E-CFC5-46D5-963C-7B52816C1975}" destId="{565948F9-DA02-4537-8E88-30FB11366C43}" srcOrd="0" destOrd="0" parTransId="{A05F05CA-DFA2-489E-8ECD-128527F9D8C3}" sibTransId="{49A88BCB-269E-4C39-B99F-EA1F8BD9BD03}"/>
    <dgm:cxn modelId="{3FE89EA6-E799-4FD5-B145-9BE00FCA8286}" srcId="{7FCFE687-CF6C-49E2-9E05-86B871F90CDC}" destId="{79F56F47-3388-437D-AEBA-98AFA55007ED}" srcOrd="0" destOrd="0" parTransId="{28EB1D5B-734B-4303-AB7A-36E36A6535BD}" sibTransId="{A367C887-C56A-4415-A608-066C2CA2DECF}"/>
    <dgm:cxn modelId="{1EE420C6-72E8-426F-9C88-2F4E9E98925D}" srcId="{696E54A7-A201-4C04-ABFD-EAF21A142A05}" destId="{8355C06E-CFC5-46D5-963C-7B52816C1975}" srcOrd="6" destOrd="0" parTransId="{29A928BB-DE18-4B59-AF26-5674BAB70F69}" sibTransId="{9B48DBE9-E7D9-411E-8896-16E4EDCFFDFE}"/>
    <dgm:cxn modelId="{FE907A84-871F-4247-8013-F87CE486ED6B}" srcId="{696E54A7-A201-4C04-ABFD-EAF21A142A05}" destId="{83C12046-0122-4F78-B8B6-C7C1F6889522}" srcOrd="7" destOrd="0" parTransId="{6EEDA88A-DB24-4F88-B637-1D881F120051}" sibTransId="{AE2FE1FB-D914-4CB7-9BE1-C63AB72606A0}"/>
    <dgm:cxn modelId="{7ACF15E4-4AF6-4C0D-B701-EA1FB2943849}" srcId="{696E54A7-A201-4C04-ABFD-EAF21A142A05}" destId="{5B497D4A-D81F-466E-83A9-F08EF8E4B071}" srcOrd="4" destOrd="0" parTransId="{7D37F9DA-05A1-48FF-AE32-578249CDD80C}" sibTransId="{65CD97D5-117E-4749-BC08-0B9FECCF3351}"/>
    <dgm:cxn modelId="{D26DFE1A-63CB-4578-B625-3DCD8BC5D417}" srcId="{696E54A7-A201-4C04-ABFD-EAF21A142A05}" destId="{7FCFE687-CF6C-49E2-9E05-86B871F90CDC}" srcOrd="3" destOrd="0" parTransId="{1463FF69-CADA-4F7B-AFE3-21882F0D887F}" sibTransId="{FA29FFCA-67CD-4023-96AE-F975A16D5A1C}"/>
    <dgm:cxn modelId="{8FC95E97-A82B-4BE6-81E5-8BE4E645EC30}" type="presOf" srcId="{64B85730-E323-4CDD-8D6C-F979AE9D4F2C}" destId="{CD2D43E2-395F-4366-85C7-565408CFD32C}" srcOrd="0" destOrd="0" presId="urn:microsoft.com/office/officeart/2005/8/layout/vList2"/>
    <dgm:cxn modelId="{872676D6-BABD-4303-B5BB-D6D5FDC1D940}" type="presOf" srcId="{83C12046-0122-4F78-B8B6-C7C1F6889522}" destId="{A7ABCF42-ED7E-4ECF-980D-68DC26D601EB}" srcOrd="0" destOrd="0" presId="urn:microsoft.com/office/officeart/2005/8/layout/vList2"/>
    <dgm:cxn modelId="{6D7A09C4-44C2-4836-8BB8-A7F37E3C4F79}" type="presOf" srcId="{92CB8517-781E-4391-97B1-EF9948005431}" destId="{C083E796-94CE-4987-8622-810FB270313F}" srcOrd="0" destOrd="0" presId="urn:microsoft.com/office/officeart/2005/8/layout/vList2"/>
    <dgm:cxn modelId="{10A5FE6F-B155-4A7C-A0EF-B3BA43373A2D}" srcId="{696E54A7-A201-4C04-ABFD-EAF21A142A05}" destId="{4A3B0448-9422-4C4D-B950-C152723859A8}" srcOrd="5" destOrd="0" parTransId="{BA18EFBA-231B-4035-9376-40666E58BC8C}" sibTransId="{87019D44-AFB4-45BA-AB4A-65E8131AE4EB}"/>
    <dgm:cxn modelId="{67FDE2C4-3C36-41D0-9B75-FC308B2FCC9B}" srcId="{83C12046-0122-4F78-B8B6-C7C1F6889522}" destId="{9F64D91B-8B98-4D39-BB74-B481CFD3F19F}" srcOrd="0" destOrd="0" parTransId="{A6717BCB-BA21-48A6-AD35-960514A8C435}" sibTransId="{B64C6E79-78D5-4C0F-A1E9-18EA8AD5005B}"/>
    <dgm:cxn modelId="{FA1C73AB-9D59-466C-9647-3453EC4A0A21}" type="presOf" srcId="{5B497D4A-D81F-466E-83A9-F08EF8E4B071}" destId="{F990AE71-D523-4701-BAC0-25B93A29BED1}" srcOrd="0" destOrd="0" presId="urn:microsoft.com/office/officeart/2005/8/layout/vList2"/>
    <dgm:cxn modelId="{418C5E6F-FD06-448A-B7F7-1944812F200E}" srcId="{F78136BB-AE0A-4B57-A419-889E41C9EB32}" destId="{4132CAC4-056D-4129-B595-79DD0133EA7A}" srcOrd="0" destOrd="0" parTransId="{761D7CE3-8C62-41A2-87AA-9B8E3A1D2397}" sibTransId="{3931ED33-E19C-4BDA-95B7-CBCF221B7EB7}"/>
    <dgm:cxn modelId="{5FB5989D-C539-421B-BC59-04DA4F3EB237}" type="presOf" srcId="{696E54A7-A201-4C04-ABFD-EAF21A142A05}" destId="{4EC7C1C0-9A7C-42C3-8899-917F468D9D35}" srcOrd="0" destOrd="0" presId="urn:microsoft.com/office/officeart/2005/8/layout/vList2"/>
    <dgm:cxn modelId="{16201E91-A8AC-41B1-8968-7519AEE3F8A9}" type="presOf" srcId="{68976CA9-F6F3-437A-AD64-38CA1212297F}" destId="{0AF9E646-59ED-43AB-8031-F0B5665FFA9F}" srcOrd="0" destOrd="0" presId="urn:microsoft.com/office/officeart/2005/8/layout/vList2"/>
    <dgm:cxn modelId="{7D783E3A-B1BD-47DD-A095-8F5491B4E4F1}" type="presOf" srcId="{4A3B0448-9422-4C4D-B950-C152723859A8}" destId="{74B1EB84-A72F-4AB7-875C-9D325589DB4A}" srcOrd="0" destOrd="0" presId="urn:microsoft.com/office/officeart/2005/8/layout/vList2"/>
    <dgm:cxn modelId="{C1D59F74-3B66-42FA-A704-D2F293D0DE7C}" type="presOf" srcId="{4132CAC4-056D-4129-B595-79DD0133EA7A}" destId="{0B12FF9F-CD27-44D6-8A9D-18EAB6A2AF6F}" srcOrd="0" destOrd="0" presId="urn:microsoft.com/office/officeart/2005/8/layout/vList2"/>
    <dgm:cxn modelId="{7C752237-7360-4548-9550-A39AD5F6AA19}" srcId="{76A5CE61-FB17-4A3B-8147-E3B1EB99CAC8}" destId="{585783C5-E80A-4A7C-A1D2-5EAAECFBFEE6}" srcOrd="0" destOrd="0" parTransId="{403C5156-586A-4D46-9E6D-94F82B679D32}" sibTransId="{FCAACB16-3461-47EC-B0D5-E32287334815}"/>
    <dgm:cxn modelId="{EC281B39-8EC2-4892-8698-22F909ED4609}" srcId="{696E54A7-A201-4C04-ABFD-EAF21A142A05}" destId="{F78136BB-AE0A-4B57-A419-889E41C9EB32}" srcOrd="1" destOrd="0" parTransId="{AA4C4E88-6A73-4F76-A561-60F788113D20}" sibTransId="{B84073B4-4245-46D2-958E-850CE6052FF9}"/>
    <dgm:cxn modelId="{ECBF4E6D-7694-4263-BC40-30E19BE7DB55}" srcId="{696E54A7-A201-4C04-ABFD-EAF21A142A05}" destId="{76A5CE61-FB17-4A3B-8147-E3B1EB99CAC8}" srcOrd="2" destOrd="0" parTransId="{221A5401-ED4C-4BE2-88C5-DFB6464B6BD4}" sibTransId="{9AD1ED92-F427-4924-920B-4EABAFFF4B58}"/>
    <dgm:cxn modelId="{B748E332-4D27-43BE-91BF-757EAB475462}" type="presOf" srcId="{8355C06E-CFC5-46D5-963C-7B52816C1975}" destId="{1D9F6C90-725B-4676-98E0-4A455937F9F0}" srcOrd="0" destOrd="0" presId="urn:microsoft.com/office/officeart/2005/8/layout/vList2"/>
    <dgm:cxn modelId="{3086A9F9-F463-4B01-B601-1892402DF45E}" srcId="{ECA29312-3631-4970-93B5-8A31EA87923C}" destId="{92CB8517-781E-4391-97B1-EF9948005431}" srcOrd="0" destOrd="0" parTransId="{5473DE77-6622-47E6-A3BC-F2F4A16B91A9}" sibTransId="{522EE9E5-F8ED-4E94-91D4-4E5A1FC2FEC8}"/>
    <dgm:cxn modelId="{E33FFD1E-937F-43B5-9B47-B4FC3BE5DFD6}" srcId="{5B497D4A-D81F-466E-83A9-F08EF8E4B071}" destId="{4A639203-CD87-486F-A5E3-A7D1B0C0E379}" srcOrd="0" destOrd="0" parTransId="{5B4585F6-CFB6-4B5F-A15B-31273E0F949C}" sibTransId="{8CD0B9D7-BD5B-4B3E-A191-9913B25D70A8}"/>
    <dgm:cxn modelId="{2BE43E67-6110-4960-A769-67606FF86554}" type="presOf" srcId="{565948F9-DA02-4537-8E88-30FB11366C43}" destId="{416CCEF8-7DB4-4F71-8C6C-2ECC551EA0A4}" srcOrd="0" destOrd="0" presId="urn:microsoft.com/office/officeart/2005/8/layout/vList2"/>
    <dgm:cxn modelId="{D54EA0B9-DFB2-413A-BC48-B62810F249B6}" type="presOf" srcId="{7FCFE687-CF6C-49E2-9E05-86B871F90CDC}" destId="{5AD23899-8695-4D5A-B233-3FC81E659D99}" srcOrd="0" destOrd="0" presId="urn:microsoft.com/office/officeart/2005/8/layout/vList2"/>
    <dgm:cxn modelId="{D973C946-D971-49EE-9E17-170EF14EF003}" type="presOf" srcId="{79F56F47-3388-437D-AEBA-98AFA55007ED}" destId="{77C66E2C-918E-496C-B8AF-EE249FED5796}" srcOrd="0" destOrd="0" presId="urn:microsoft.com/office/officeart/2005/8/layout/vList2"/>
    <dgm:cxn modelId="{7FB60BC5-3BC7-4973-8CB1-8E2F466BB714}" srcId="{3995A70B-07E0-4DC4-83C1-DB3A71E2F7F4}" destId="{64B85730-E323-4CDD-8D6C-F979AE9D4F2C}" srcOrd="0" destOrd="0" parTransId="{C71D2E3C-E2AE-446B-ADE2-ACB6D3C738A9}" sibTransId="{45A3A803-150C-4824-AB00-7C74A34BA01B}"/>
    <dgm:cxn modelId="{6543ACAB-E956-4002-9E84-15928DA41417}" srcId="{696E54A7-A201-4C04-ABFD-EAF21A142A05}" destId="{ECA29312-3631-4970-93B5-8A31EA87923C}" srcOrd="8" destOrd="0" parTransId="{62683F56-13A2-4D9B-B1CC-0C915BB58F8A}" sibTransId="{E09ECFB1-EC16-490B-BF01-52D59573BFD8}"/>
    <dgm:cxn modelId="{9A64CE98-E70C-4BCE-BB4E-DD82E2199385}" srcId="{4A3B0448-9422-4C4D-B950-C152723859A8}" destId="{68976CA9-F6F3-437A-AD64-38CA1212297F}" srcOrd="0" destOrd="0" parTransId="{E276176B-07E7-45DF-B753-C3B0D10AEF1A}" sibTransId="{FD0F27F0-75C1-44DA-8D42-C5EA6BF8D141}"/>
    <dgm:cxn modelId="{614E6E81-303D-4082-B3BE-AE4250F864FE}" type="presOf" srcId="{F78136BB-AE0A-4B57-A419-889E41C9EB32}" destId="{3A3FF0BA-1B6A-4844-885F-00DCCBB40A31}" srcOrd="0" destOrd="0" presId="urn:microsoft.com/office/officeart/2005/8/layout/vList2"/>
    <dgm:cxn modelId="{2F354719-961F-4E9D-A9AB-19A9016DC2A8}" type="presOf" srcId="{ECA29312-3631-4970-93B5-8A31EA87923C}" destId="{13CDAC7D-5008-4737-852D-069EBAF206D5}" srcOrd="0" destOrd="0" presId="urn:microsoft.com/office/officeart/2005/8/layout/vList2"/>
    <dgm:cxn modelId="{A096281D-FE1B-468C-B262-57FDF894BC09}" type="presParOf" srcId="{4EC7C1C0-9A7C-42C3-8899-917F468D9D35}" destId="{3329D350-9422-4616-8533-5268599DDC8A}" srcOrd="0" destOrd="0" presId="urn:microsoft.com/office/officeart/2005/8/layout/vList2"/>
    <dgm:cxn modelId="{A78C179C-295E-494A-8B64-64BB1E1065D4}" type="presParOf" srcId="{4EC7C1C0-9A7C-42C3-8899-917F468D9D35}" destId="{CD2D43E2-395F-4366-85C7-565408CFD32C}" srcOrd="1" destOrd="0" presId="urn:microsoft.com/office/officeart/2005/8/layout/vList2"/>
    <dgm:cxn modelId="{11E79773-7FF4-4AD2-A54D-44B6BC545B36}" type="presParOf" srcId="{4EC7C1C0-9A7C-42C3-8899-917F468D9D35}" destId="{3A3FF0BA-1B6A-4844-885F-00DCCBB40A31}" srcOrd="2" destOrd="0" presId="urn:microsoft.com/office/officeart/2005/8/layout/vList2"/>
    <dgm:cxn modelId="{49A29350-A4C6-47CA-A7F4-EBBA93C67F33}" type="presParOf" srcId="{4EC7C1C0-9A7C-42C3-8899-917F468D9D35}" destId="{0B12FF9F-CD27-44D6-8A9D-18EAB6A2AF6F}" srcOrd="3" destOrd="0" presId="urn:microsoft.com/office/officeart/2005/8/layout/vList2"/>
    <dgm:cxn modelId="{57F1D964-31EE-41D7-ACDF-E9B7B54A01AE}" type="presParOf" srcId="{4EC7C1C0-9A7C-42C3-8899-917F468D9D35}" destId="{00FD1C66-DEA1-4A48-94B6-984746937A10}" srcOrd="4" destOrd="0" presId="urn:microsoft.com/office/officeart/2005/8/layout/vList2"/>
    <dgm:cxn modelId="{E073FC68-F60A-4F34-9DE3-78313D76B1E5}" type="presParOf" srcId="{4EC7C1C0-9A7C-42C3-8899-917F468D9D35}" destId="{A138D91F-CD3B-42F8-AB6B-2FCB548D9D02}" srcOrd="5" destOrd="0" presId="urn:microsoft.com/office/officeart/2005/8/layout/vList2"/>
    <dgm:cxn modelId="{FA8C52BE-D5B4-4FA4-8A61-A9210949A0D2}" type="presParOf" srcId="{4EC7C1C0-9A7C-42C3-8899-917F468D9D35}" destId="{5AD23899-8695-4D5A-B233-3FC81E659D99}" srcOrd="6" destOrd="0" presId="urn:microsoft.com/office/officeart/2005/8/layout/vList2"/>
    <dgm:cxn modelId="{B983AAB0-D836-42CD-9133-14578B5DD9A8}" type="presParOf" srcId="{4EC7C1C0-9A7C-42C3-8899-917F468D9D35}" destId="{77C66E2C-918E-496C-B8AF-EE249FED5796}" srcOrd="7" destOrd="0" presId="urn:microsoft.com/office/officeart/2005/8/layout/vList2"/>
    <dgm:cxn modelId="{F514A9FD-DFAF-4CFD-B4EF-27EAF448CC6A}" type="presParOf" srcId="{4EC7C1C0-9A7C-42C3-8899-917F468D9D35}" destId="{F990AE71-D523-4701-BAC0-25B93A29BED1}" srcOrd="8" destOrd="0" presId="urn:microsoft.com/office/officeart/2005/8/layout/vList2"/>
    <dgm:cxn modelId="{7567061F-A66D-4793-A9B2-7C73F442F1D3}" type="presParOf" srcId="{4EC7C1C0-9A7C-42C3-8899-917F468D9D35}" destId="{9D38423D-B6B4-4959-815C-49A50F106028}" srcOrd="9" destOrd="0" presId="urn:microsoft.com/office/officeart/2005/8/layout/vList2"/>
    <dgm:cxn modelId="{7C9CED0D-E23B-40FC-80B8-EBBC5492A26B}" type="presParOf" srcId="{4EC7C1C0-9A7C-42C3-8899-917F468D9D35}" destId="{74B1EB84-A72F-4AB7-875C-9D325589DB4A}" srcOrd="10" destOrd="0" presId="urn:microsoft.com/office/officeart/2005/8/layout/vList2"/>
    <dgm:cxn modelId="{D2196221-9049-4730-AF3B-985730818813}" type="presParOf" srcId="{4EC7C1C0-9A7C-42C3-8899-917F468D9D35}" destId="{0AF9E646-59ED-43AB-8031-F0B5665FFA9F}" srcOrd="11" destOrd="0" presId="urn:microsoft.com/office/officeart/2005/8/layout/vList2"/>
    <dgm:cxn modelId="{9AFE658E-1AB6-475B-AF9E-F8B08FD05273}" type="presParOf" srcId="{4EC7C1C0-9A7C-42C3-8899-917F468D9D35}" destId="{1D9F6C90-725B-4676-98E0-4A455937F9F0}" srcOrd="12" destOrd="0" presId="urn:microsoft.com/office/officeart/2005/8/layout/vList2"/>
    <dgm:cxn modelId="{E0CC950C-B14F-406A-97BE-4EFBB470B655}" type="presParOf" srcId="{4EC7C1C0-9A7C-42C3-8899-917F468D9D35}" destId="{416CCEF8-7DB4-4F71-8C6C-2ECC551EA0A4}" srcOrd="13" destOrd="0" presId="urn:microsoft.com/office/officeart/2005/8/layout/vList2"/>
    <dgm:cxn modelId="{6BCA5A85-EE1D-47A3-9FB3-6E209E866F3F}" type="presParOf" srcId="{4EC7C1C0-9A7C-42C3-8899-917F468D9D35}" destId="{A7ABCF42-ED7E-4ECF-980D-68DC26D601EB}" srcOrd="14" destOrd="0" presId="urn:microsoft.com/office/officeart/2005/8/layout/vList2"/>
    <dgm:cxn modelId="{2083AE54-0D04-44D2-B817-A76AE7065EF9}" type="presParOf" srcId="{4EC7C1C0-9A7C-42C3-8899-917F468D9D35}" destId="{0AE6A9E2-255D-40FD-8589-80EA7F3BDD48}" srcOrd="15" destOrd="0" presId="urn:microsoft.com/office/officeart/2005/8/layout/vList2"/>
    <dgm:cxn modelId="{66622888-B872-4E16-9182-6C862267E9F8}" type="presParOf" srcId="{4EC7C1C0-9A7C-42C3-8899-917F468D9D35}" destId="{13CDAC7D-5008-4737-852D-069EBAF206D5}" srcOrd="16" destOrd="0" presId="urn:microsoft.com/office/officeart/2005/8/layout/vList2"/>
    <dgm:cxn modelId="{B8F4C9EC-CA2B-4989-AFA9-0424051316E5}" type="presParOf" srcId="{4EC7C1C0-9A7C-42C3-8899-917F468D9D35}" destId="{C083E796-94CE-4987-8622-810FB270313F}" srcOrd="17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21DBDF1-DEC0-44B0-BCBC-394EF00C22F8}" type="doc">
      <dgm:prSet loTypeId="urn:microsoft.com/office/officeart/2005/8/layout/vList2" loCatId="list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ru-RU"/>
        </a:p>
      </dgm:t>
    </dgm:pt>
    <dgm:pt modelId="{4828E4C9-13AC-49AA-AE20-F46A9A644580}">
      <dgm:prSet phldrT="[Текст]"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900" dirty="0" smtClean="0"/>
            <a:t>Безвозмездные поступления</a:t>
          </a:r>
        </a:p>
      </dgm:t>
    </dgm:pt>
    <dgm:pt modelId="{75499544-4CB5-4CC6-9566-27E9F6E3E62B}" type="parTrans" cxnId="{39C8BCD7-0648-47CF-A5FE-BC27F444963F}">
      <dgm:prSet/>
      <dgm:spPr/>
      <dgm:t>
        <a:bodyPr/>
        <a:lstStyle/>
        <a:p>
          <a:endParaRPr lang="ru-RU" sz="900"/>
        </a:p>
      </dgm:t>
    </dgm:pt>
    <dgm:pt modelId="{1B22E48D-CBFD-42EF-B918-E433D04BC1F5}" type="sibTrans" cxnId="{39C8BCD7-0648-47CF-A5FE-BC27F444963F}">
      <dgm:prSet/>
      <dgm:spPr/>
      <dgm:t>
        <a:bodyPr/>
        <a:lstStyle/>
        <a:p>
          <a:endParaRPr lang="ru-RU" sz="900"/>
        </a:p>
      </dgm:t>
    </dgm:pt>
    <dgm:pt modelId="{43D20E36-4D50-4416-AC64-60C9E841A84F}">
      <dgm:prSet phldrT="[Текст]" custT="1"/>
      <dgm:spPr/>
      <dgm:t>
        <a:bodyPr/>
        <a:lstStyle/>
        <a:p>
          <a:r>
            <a:rPr lang="ru-RU" sz="900" dirty="0" smtClean="0"/>
            <a:t>поступления в местный бюджет из бюджета Республики Карелия межбюджетных трансфертов в виде дотаций, субсидий, субвенций и иных межбюджетных трансфертов, а также поступления от физических и юридических лиц (кроме налоговых и неналоговых доходов)</a:t>
          </a:r>
          <a:endParaRPr lang="ru-RU" sz="900" dirty="0"/>
        </a:p>
      </dgm:t>
    </dgm:pt>
    <dgm:pt modelId="{212EB417-C4A9-4176-A366-12F64F23BDCF}" type="parTrans" cxnId="{8AFF627A-7791-4F31-871D-40FEC590D419}">
      <dgm:prSet/>
      <dgm:spPr/>
      <dgm:t>
        <a:bodyPr/>
        <a:lstStyle/>
        <a:p>
          <a:endParaRPr lang="ru-RU" sz="900"/>
        </a:p>
      </dgm:t>
    </dgm:pt>
    <dgm:pt modelId="{BB84FF93-1A5F-4CB5-98A8-39E15B2575CC}" type="sibTrans" cxnId="{8AFF627A-7791-4F31-871D-40FEC590D419}">
      <dgm:prSet/>
      <dgm:spPr/>
      <dgm:t>
        <a:bodyPr/>
        <a:lstStyle/>
        <a:p>
          <a:endParaRPr lang="ru-RU" sz="900"/>
        </a:p>
      </dgm:t>
    </dgm:pt>
    <dgm:pt modelId="{6968BF63-2B23-47B1-B4C6-587F67728786}">
      <dgm:prSet phldrT="[Текст]"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900" dirty="0" smtClean="0"/>
            <a:t>Межбюджетные трансферты</a:t>
          </a:r>
        </a:p>
      </dgm:t>
    </dgm:pt>
    <dgm:pt modelId="{CB8B6CBA-9051-4835-8AE3-BC645D371D06}" type="parTrans" cxnId="{EFDBCA29-6B4C-4A35-8880-E965576DB96A}">
      <dgm:prSet/>
      <dgm:spPr/>
      <dgm:t>
        <a:bodyPr/>
        <a:lstStyle/>
        <a:p>
          <a:endParaRPr lang="ru-RU" sz="900"/>
        </a:p>
      </dgm:t>
    </dgm:pt>
    <dgm:pt modelId="{20142F45-E308-448B-864F-4E4289F7F7C8}" type="sibTrans" cxnId="{EFDBCA29-6B4C-4A35-8880-E965576DB96A}">
      <dgm:prSet/>
      <dgm:spPr/>
      <dgm:t>
        <a:bodyPr/>
        <a:lstStyle/>
        <a:p>
          <a:endParaRPr lang="ru-RU" sz="900"/>
        </a:p>
      </dgm:t>
    </dgm:pt>
    <dgm:pt modelId="{DB866D46-4F91-4460-9A4D-1FF4E228DBC4}">
      <dgm:prSet phldrT="[Текст]" custT="1"/>
      <dgm:spPr/>
      <dgm:t>
        <a:bodyPr/>
        <a:lstStyle/>
        <a:p>
          <a:r>
            <a:rPr lang="ru-RU" sz="900" b="0" i="0" dirty="0" smtClean="0"/>
            <a:t>средства, предоставляемые одним бюджетом бюджетной системы Российской Федерации другому бюджету</a:t>
          </a:r>
          <a:endParaRPr lang="ru-RU" sz="900" dirty="0"/>
        </a:p>
      </dgm:t>
    </dgm:pt>
    <dgm:pt modelId="{F0A30C3D-82FD-42FF-A0B0-36523350363B}" type="parTrans" cxnId="{D5FC1338-D089-47FE-9FC1-BDC9F8A72272}">
      <dgm:prSet/>
      <dgm:spPr/>
      <dgm:t>
        <a:bodyPr/>
        <a:lstStyle/>
        <a:p>
          <a:endParaRPr lang="ru-RU" sz="900"/>
        </a:p>
      </dgm:t>
    </dgm:pt>
    <dgm:pt modelId="{E2729465-9023-46A2-BAEB-CE0D195A1C78}" type="sibTrans" cxnId="{D5FC1338-D089-47FE-9FC1-BDC9F8A72272}">
      <dgm:prSet/>
      <dgm:spPr/>
      <dgm:t>
        <a:bodyPr/>
        <a:lstStyle/>
        <a:p>
          <a:endParaRPr lang="ru-RU" sz="900"/>
        </a:p>
      </dgm:t>
    </dgm:pt>
    <dgm:pt modelId="{49B58D80-D801-4C55-A5E8-D0741816644B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900" dirty="0" smtClean="0"/>
            <a:t>Дотации</a:t>
          </a:r>
        </a:p>
      </dgm:t>
    </dgm:pt>
    <dgm:pt modelId="{847C78E6-6761-4E75-A076-645F5DBC7F54}" type="parTrans" cxnId="{36CE0AF4-ECF5-4028-932D-27BFBA58ABC0}">
      <dgm:prSet/>
      <dgm:spPr/>
      <dgm:t>
        <a:bodyPr/>
        <a:lstStyle/>
        <a:p>
          <a:endParaRPr lang="ru-RU" sz="900"/>
        </a:p>
      </dgm:t>
    </dgm:pt>
    <dgm:pt modelId="{99861383-96EB-4154-837C-E3C5C7F2560A}" type="sibTrans" cxnId="{36CE0AF4-ECF5-4028-932D-27BFBA58ABC0}">
      <dgm:prSet/>
      <dgm:spPr/>
      <dgm:t>
        <a:bodyPr/>
        <a:lstStyle/>
        <a:p>
          <a:endParaRPr lang="ru-RU" sz="900"/>
        </a:p>
      </dgm:t>
    </dgm:pt>
    <dgm:pt modelId="{396F5E95-D1D0-4E58-B2B7-76818E5FB48B}">
      <dgm:prSet custT="1"/>
      <dgm:spPr/>
      <dgm:t>
        <a:bodyPr/>
        <a:lstStyle/>
        <a:p>
          <a:r>
            <a:rPr lang="ru-RU" sz="900" b="0" i="0" dirty="0" smtClean="0"/>
            <a:t>межбюджетные трансферты, предоставляемые на безвозмездной и безвозвратной основе без установления направлений их использования</a:t>
          </a:r>
          <a:endParaRPr lang="ru-RU" sz="900" dirty="0"/>
        </a:p>
      </dgm:t>
    </dgm:pt>
    <dgm:pt modelId="{FF1D5B5F-9535-4209-BB1F-316664FDD8C3}" type="parTrans" cxnId="{DA918612-EE15-4F0F-82CB-531258EA4B89}">
      <dgm:prSet/>
      <dgm:spPr/>
      <dgm:t>
        <a:bodyPr/>
        <a:lstStyle/>
        <a:p>
          <a:endParaRPr lang="ru-RU" sz="900"/>
        </a:p>
      </dgm:t>
    </dgm:pt>
    <dgm:pt modelId="{882B4F4B-70AB-4CB7-8ECA-69FF366F119E}" type="sibTrans" cxnId="{DA918612-EE15-4F0F-82CB-531258EA4B89}">
      <dgm:prSet/>
      <dgm:spPr/>
      <dgm:t>
        <a:bodyPr/>
        <a:lstStyle/>
        <a:p>
          <a:endParaRPr lang="ru-RU" sz="900"/>
        </a:p>
      </dgm:t>
    </dgm:pt>
    <dgm:pt modelId="{6CDB6CFC-6C3F-4F2C-96C6-CD8E7F0173D0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900" dirty="0" smtClean="0"/>
            <a:t>Субвенции</a:t>
          </a:r>
        </a:p>
      </dgm:t>
    </dgm:pt>
    <dgm:pt modelId="{F19F8648-4EF8-4022-86CE-98455239891D}" type="parTrans" cxnId="{249A0748-C723-43B9-B344-28D132F48562}">
      <dgm:prSet/>
      <dgm:spPr/>
      <dgm:t>
        <a:bodyPr/>
        <a:lstStyle/>
        <a:p>
          <a:endParaRPr lang="ru-RU" sz="900"/>
        </a:p>
      </dgm:t>
    </dgm:pt>
    <dgm:pt modelId="{ACA2B019-4C52-4545-89DE-33AE45D75CE1}" type="sibTrans" cxnId="{249A0748-C723-43B9-B344-28D132F48562}">
      <dgm:prSet/>
      <dgm:spPr/>
      <dgm:t>
        <a:bodyPr/>
        <a:lstStyle/>
        <a:p>
          <a:endParaRPr lang="ru-RU" sz="900"/>
        </a:p>
      </dgm:t>
    </dgm:pt>
    <dgm:pt modelId="{5E74EE5B-B897-4169-9D3F-113C15762979}">
      <dgm:prSet custT="1"/>
      <dgm:spPr/>
      <dgm:t>
        <a:bodyPr/>
        <a:lstStyle/>
        <a:p>
          <a:r>
            <a:rPr lang="ru-RU" sz="900" dirty="0" smtClean="0"/>
            <a:t>предоставляются на финансирование «переданных» другим публично-правовым образованиям полномочий</a:t>
          </a:r>
          <a:endParaRPr lang="ru-RU" sz="900" dirty="0"/>
        </a:p>
      </dgm:t>
    </dgm:pt>
    <dgm:pt modelId="{7D17663A-7BA6-4244-8AB6-8DD36D52F079}" type="parTrans" cxnId="{0665B695-3717-4DB5-9ED4-EC265CF66BD4}">
      <dgm:prSet/>
      <dgm:spPr/>
      <dgm:t>
        <a:bodyPr/>
        <a:lstStyle/>
        <a:p>
          <a:endParaRPr lang="ru-RU" sz="900"/>
        </a:p>
      </dgm:t>
    </dgm:pt>
    <dgm:pt modelId="{E1EC8877-7F3E-4004-B23A-5DCD4E1C99FC}" type="sibTrans" cxnId="{0665B695-3717-4DB5-9ED4-EC265CF66BD4}">
      <dgm:prSet/>
      <dgm:spPr/>
      <dgm:t>
        <a:bodyPr/>
        <a:lstStyle/>
        <a:p>
          <a:endParaRPr lang="ru-RU" sz="900"/>
        </a:p>
      </dgm:t>
    </dgm:pt>
    <dgm:pt modelId="{7C31AFD9-A6F1-47EB-8467-65637D330E0C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900" dirty="0" smtClean="0"/>
            <a:t>Субсидии</a:t>
          </a:r>
        </a:p>
      </dgm:t>
    </dgm:pt>
    <dgm:pt modelId="{963D5A37-22C0-47D3-8AE4-B3A243BC3B49}" type="parTrans" cxnId="{D5CC3A03-8BEA-44C3-9F52-4F42DD6DD876}">
      <dgm:prSet/>
      <dgm:spPr/>
      <dgm:t>
        <a:bodyPr/>
        <a:lstStyle/>
        <a:p>
          <a:endParaRPr lang="ru-RU" sz="900"/>
        </a:p>
      </dgm:t>
    </dgm:pt>
    <dgm:pt modelId="{642F7EF0-D11F-4C9E-84D2-5593662F4761}" type="sibTrans" cxnId="{D5CC3A03-8BEA-44C3-9F52-4F42DD6DD876}">
      <dgm:prSet/>
      <dgm:spPr/>
      <dgm:t>
        <a:bodyPr/>
        <a:lstStyle/>
        <a:p>
          <a:endParaRPr lang="ru-RU" sz="900"/>
        </a:p>
      </dgm:t>
    </dgm:pt>
    <dgm:pt modelId="{DB7C3DA0-8287-4B38-9555-4406A7979579}">
      <dgm:prSet custT="1"/>
      <dgm:spPr/>
      <dgm:t>
        <a:bodyPr/>
        <a:lstStyle/>
        <a:p>
          <a:r>
            <a:rPr lang="ru-RU" sz="900" dirty="0" smtClean="0"/>
            <a:t>Бюджетные средства, передаваемые бюджету другого уровня, юридическому или физическому лицу на условиях долевого </a:t>
          </a:r>
          <a:r>
            <a:rPr lang="ru-RU" sz="900" dirty="0" err="1" smtClean="0"/>
            <a:t>софинансирования</a:t>
          </a:r>
          <a:endParaRPr lang="ru-RU" sz="900" dirty="0"/>
        </a:p>
      </dgm:t>
    </dgm:pt>
    <dgm:pt modelId="{E50518E5-FB28-47AA-8F7C-B3212934F43C}" type="parTrans" cxnId="{198340AA-AACE-4BF9-B42F-06D817EDC3EF}">
      <dgm:prSet/>
      <dgm:spPr/>
      <dgm:t>
        <a:bodyPr/>
        <a:lstStyle/>
        <a:p>
          <a:endParaRPr lang="ru-RU" sz="900"/>
        </a:p>
      </dgm:t>
    </dgm:pt>
    <dgm:pt modelId="{5A50DFB2-EB33-49CE-8F69-C68A5B1FAAE6}" type="sibTrans" cxnId="{198340AA-AACE-4BF9-B42F-06D817EDC3EF}">
      <dgm:prSet/>
      <dgm:spPr/>
      <dgm:t>
        <a:bodyPr/>
        <a:lstStyle/>
        <a:p>
          <a:endParaRPr lang="ru-RU" sz="900"/>
        </a:p>
      </dgm:t>
    </dgm:pt>
    <dgm:pt modelId="{E098CBB2-D823-40E1-9AC9-C7B6C962AF08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900" dirty="0" smtClean="0"/>
            <a:t>Расходное обязательство</a:t>
          </a:r>
        </a:p>
      </dgm:t>
    </dgm:pt>
    <dgm:pt modelId="{2A604ED0-B9C3-4024-8FC5-B26DA5E1BA05}" type="parTrans" cxnId="{69C2AEB6-77FD-498D-B868-7851524516EC}">
      <dgm:prSet/>
      <dgm:spPr/>
      <dgm:t>
        <a:bodyPr/>
        <a:lstStyle/>
        <a:p>
          <a:endParaRPr lang="ru-RU" sz="900"/>
        </a:p>
      </dgm:t>
    </dgm:pt>
    <dgm:pt modelId="{473CC709-5D6B-487D-990D-57950C0A7A18}" type="sibTrans" cxnId="{69C2AEB6-77FD-498D-B868-7851524516EC}">
      <dgm:prSet/>
      <dgm:spPr/>
      <dgm:t>
        <a:bodyPr/>
        <a:lstStyle/>
        <a:p>
          <a:endParaRPr lang="ru-RU" sz="900"/>
        </a:p>
      </dgm:t>
    </dgm:pt>
    <dgm:pt modelId="{85B420C8-27B9-4631-9594-FAA5F0174781}">
      <dgm:prSet custT="1"/>
      <dgm:spPr/>
      <dgm:t>
        <a:bodyPr/>
        <a:lstStyle/>
        <a:p>
          <a:r>
            <a:rPr lang="ru-RU" sz="900" dirty="0" smtClean="0"/>
            <a:t>Это обязанность предоставить денежные средства из соответствующего бюджета</a:t>
          </a:r>
          <a:endParaRPr lang="ru-RU" sz="900" dirty="0"/>
        </a:p>
      </dgm:t>
    </dgm:pt>
    <dgm:pt modelId="{011AF3D8-CFCC-498E-B2C3-ADC3216D5CAE}" type="parTrans" cxnId="{CA817B14-CD22-4F3D-895A-0FB0048DBE7A}">
      <dgm:prSet/>
      <dgm:spPr/>
      <dgm:t>
        <a:bodyPr/>
        <a:lstStyle/>
        <a:p>
          <a:endParaRPr lang="ru-RU" sz="900"/>
        </a:p>
      </dgm:t>
    </dgm:pt>
    <dgm:pt modelId="{B027E519-7BFA-41CB-97E3-AF1D064E8F21}" type="sibTrans" cxnId="{CA817B14-CD22-4F3D-895A-0FB0048DBE7A}">
      <dgm:prSet/>
      <dgm:spPr/>
      <dgm:t>
        <a:bodyPr/>
        <a:lstStyle/>
        <a:p>
          <a:endParaRPr lang="ru-RU" sz="900"/>
        </a:p>
      </dgm:t>
    </dgm:pt>
    <dgm:pt modelId="{6E83F431-5D37-4BB7-A4A2-E43EBCF0E124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900" dirty="0" smtClean="0"/>
            <a:t>Бюджетный процесс</a:t>
          </a:r>
        </a:p>
      </dgm:t>
    </dgm:pt>
    <dgm:pt modelId="{F508E1E2-6F4B-436A-B0D8-E3D51BB39596}" type="parTrans" cxnId="{86FD01E6-A6EC-4783-ABEE-9CBB16547C71}">
      <dgm:prSet/>
      <dgm:spPr/>
      <dgm:t>
        <a:bodyPr/>
        <a:lstStyle/>
        <a:p>
          <a:endParaRPr lang="ru-RU" sz="900"/>
        </a:p>
      </dgm:t>
    </dgm:pt>
    <dgm:pt modelId="{66DE4AA1-F398-4E7D-A084-EDE037AFDEC5}" type="sibTrans" cxnId="{86FD01E6-A6EC-4783-ABEE-9CBB16547C71}">
      <dgm:prSet/>
      <dgm:spPr/>
      <dgm:t>
        <a:bodyPr/>
        <a:lstStyle/>
        <a:p>
          <a:endParaRPr lang="ru-RU" sz="900"/>
        </a:p>
      </dgm:t>
    </dgm:pt>
    <dgm:pt modelId="{337024B5-B026-4490-B179-8EE7DB7F2FF2}">
      <dgm:prSet custT="1"/>
      <dgm:spPr/>
      <dgm:t>
        <a:bodyPr/>
        <a:lstStyle/>
        <a:p>
          <a:r>
            <a:rPr lang="ru-RU" sz="900" b="0" i="0" dirty="0" smtClean="0"/>
            <a:t>деятельность органов государственной власти, органов местного самоуправления и иных участников бюджетного процесса по составлению и рассмотрению проектов бюджетов, утверждению и исполнению бюджетов, контролю за их исполнением, осуществлению бюджетного учета, составлению, внешней проверке, рассмотрению и утверждению бюджетной отчетности</a:t>
          </a:r>
          <a:endParaRPr lang="ru-RU" sz="900" dirty="0"/>
        </a:p>
      </dgm:t>
    </dgm:pt>
    <dgm:pt modelId="{214D5DBD-D1C0-4BDC-8D20-8100CF9CB6A1}" type="parTrans" cxnId="{05BC27EB-8574-4087-B510-454CE11591E6}">
      <dgm:prSet/>
      <dgm:spPr/>
      <dgm:t>
        <a:bodyPr/>
        <a:lstStyle/>
        <a:p>
          <a:endParaRPr lang="ru-RU" sz="900"/>
        </a:p>
      </dgm:t>
    </dgm:pt>
    <dgm:pt modelId="{1741540D-FD86-40C7-8C1F-A4C295E5E2C5}" type="sibTrans" cxnId="{05BC27EB-8574-4087-B510-454CE11591E6}">
      <dgm:prSet/>
      <dgm:spPr/>
      <dgm:t>
        <a:bodyPr/>
        <a:lstStyle/>
        <a:p>
          <a:endParaRPr lang="ru-RU" sz="900"/>
        </a:p>
      </dgm:t>
    </dgm:pt>
    <dgm:pt modelId="{DE1C091C-50DF-4425-9CA7-E1A7E9AD62FE}">
      <dgm:prSet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900" dirty="0" smtClean="0"/>
            <a:t>Бюджетные инвестиции</a:t>
          </a:r>
        </a:p>
      </dgm:t>
    </dgm:pt>
    <dgm:pt modelId="{D928C528-9DB7-4DED-B4B7-830FBF7CD649}" type="parTrans" cxnId="{4BA95475-C144-4DAA-B9CF-A6899B746033}">
      <dgm:prSet/>
      <dgm:spPr/>
      <dgm:t>
        <a:bodyPr/>
        <a:lstStyle/>
        <a:p>
          <a:endParaRPr lang="ru-RU" sz="900"/>
        </a:p>
      </dgm:t>
    </dgm:pt>
    <dgm:pt modelId="{6841E56E-FB91-4683-B8ED-4F25622ECB18}" type="sibTrans" cxnId="{4BA95475-C144-4DAA-B9CF-A6899B746033}">
      <dgm:prSet/>
      <dgm:spPr/>
      <dgm:t>
        <a:bodyPr/>
        <a:lstStyle/>
        <a:p>
          <a:endParaRPr lang="ru-RU" sz="900"/>
        </a:p>
      </dgm:t>
    </dgm:pt>
    <dgm:pt modelId="{F3A5E6E8-433D-47BB-9654-D274AA92AA49}">
      <dgm:prSet custT="1"/>
      <dgm:spPr/>
      <dgm:t>
        <a:bodyPr/>
        <a:lstStyle/>
        <a:p>
          <a:r>
            <a:rPr lang="ru-RU" sz="900" b="0" i="0" dirty="0" smtClean="0"/>
            <a:t>бюджетные средства, направляемые на создание или увеличение за счет средств бюджета стоимости государственного (муниципального) имущества</a:t>
          </a:r>
          <a:endParaRPr lang="ru-RU" sz="900" dirty="0"/>
        </a:p>
      </dgm:t>
    </dgm:pt>
    <dgm:pt modelId="{8A3964AE-28EB-40AA-94AB-BFB4D6BA78E7}" type="parTrans" cxnId="{EA44E5CA-AA9D-467F-BCAE-F718896D2CC4}">
      <dgm:prSet/>
      <dgm:spPr/>
      <dgm:t>
        <a:bodyPr/>
        <a:lstStyle/>
        <a:p>
          <a:endParaRPr lang="ru-RU" sz="900"/>
        </a:p>
      </dgm:t>
    </dgm:pt>
    <dgm:pt modelId="{1822B473-4A60-4EF5-84C9-3FB59032121D}" type="sibTrans" cxnId="{EA44E5CA-AA9D-467F-BCAE-F718896D2CC4}">
      <dgm:prSet/>
      <dgm:spPr/>
      <dgm:t>
        <a:bodyPr/>
        <a:lstStyle/>
        <a:p>
          <a:endParaRPr lang="ru-RU" sz="900"/>
        </a:p>
      </dgm:t>
    </dgm:pt>
    <dgm:pt modelId="{944E8236-1FFF-42F2-B706-7448359CAF35}" type="pres">
      <dgm:prSet presAssocID="{C21DBDF1-DEC0-44B0-BCBC-394EF00C22F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9D4BF7A-35E3-4587-9450-EFD346394457}" type="pres">
      <dgm:prSet presAssocID="{4828E4C9-13AC-49AA-AE20-F46A9A644580}" presName="parentText" presStyleLbl="node1" presStyleIdx="0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3DE15F6-3D47-4218-B2D3-101B006130EC}" type="pres">
      <dgm:prSet presAssocID="{4828E4C9-13AC-49AA-AE20-F46A9A644580}" presName="childText" presStyleLbl="revTx" presStyleIdx="0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1B26F1A-6B6B-4482-BD0F-FC8FFE285A50}" type="pres">
      <dgm:prSet presAssocID="{6968BF63-2B23-47B1-B4C6-587F67728786}" presName="parentText" presStyleLbl="node1" presStyleIdx="1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2123B3E-9726-41E2-8C82-EAC1E26D9AAD}" type="pres">
      <dgm:prSet presAssocID="{6968BF63-2B23-47B1-B4C6-587F67728786}" presName="childText" presStyleLbl="revTx" presStyleIdx="1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6D22D3C-F130-428C-8719-D40408522A3F}" type="pres">
      <dgm:prSet presAssocID="{49B58D80-D801-4C55-A5E8-D0741816644B}" presName="parentText" presStyleLbl="node1" presStyleIdx="2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C76EEEF-DEE1-4931-8727-16C7AA7C1647}" type="pres">
      <dgm:prSet presAssocID="{49B58D80-D801-4C55-A5E8-D0741816644B}" presName="childText" presStyleLbl="revTx" presStyleIdx="2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9222F25-D522-478A-90A2-F429761A5F37}" type="pres">
      <dgm:prSet presAssocID="{6CDB6CFC-6C3F-4F2C-96C6-CD8E7F0173D0}" presName="parentText" presStyleLbl="node1" presStyleIdx="3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9108E62-AB3C-4ED5-ACD7-E477684A3CBE}" type="pres">
      <dgm:prSet presAssocID="{6CDB6CFC-6C3F-4F2C-96C6-CD8E7F0173D0}" presName="childText" presStyleLbl="revTx" presStyleIdx="3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5F15EDE-F66D-4124-AE85-5F9341B4BF10}" type="pres">
      <dgm:prSet presAssocID="{7C31AFD9-A6F1-47EB-8467-65637D330E0C}" presName="parentText" presStyleLbl="node1" presStyleIdx="4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A9015F7-5E39-4C25-958C-5DDF59F8EF63}" type="pres">
      <dgm:prSet presAssocID="{7C31AFD9-A6F1-47EB-8467-65637D330E0C}" presName="childText" presStyleLbl="revTx" presStyleIdx="4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D3D81C0-582D-4654-B49A-0ACE2E9FDCAA}" type="pres">
      <dgm:prSet presAssocID="{E098CBB2-D823-40E1-9AC9-C7B6C962AF08}" presName="parentText" presStyleLbl="node1" presStyleIdx="5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CDC9805-B321-4839-9A37-C798E44D0AA0}" type="pres">
      <dgm:prSet presAssocID="{E098CBB2-D823-40E1-9AC9-C7B6C962AF08}" presName="childText" presStyleLbl="revTx" presStyleIdx="5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6531D7A-BFD0-40B1-9525-490D236EF511}" type="pres">
      <dgm:prSet presAssocID="{6E83F431-5D37-4BB7-A4A2-E43EBCF0E124}" presName="parentText" presStyleLbl="node1" presStyleIdx="6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5FA835E-6CCD-4D43-B92C-AE10C5F2434A}" type="pres">
      <dgm:prSet presAssocID="{6E83F431-5D37-4BB7-A4A2-E43EBCF0E124}" presName="childText" presStyleLbl="revTx" presStyleIdx="6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B1FB3A8-9C0C-477F-8EF3-2F9530098A69}" type="pres">
      <dgm:prSet presAssocID="{DE1C091C-50DF-4425-9CA7-E1A7E9AD62FE}" presName="parentText" presStyleLbl="node1" presStyleIdx="7" presStyleCnt="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3365B44-7338-40C4-AD97-2C688C9DE64E}" type="pres">
      <dgm:prSet presAssocID="{DE1C091C-50DF-4425-9CA7-E1A7E9AD62FE}" presName="childText" presStyleLbl="revTx" presStyleIdx="7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9C2AEB6-77FD-498D-B868-7851524516EC}" srcId="{C21DBDF1-DEC0-44B0-BCBC-394EF00C22F8}" destId="{E098CBB2-D823-40E1-9AC9-C7B6C962AF08}" srcOrd="5" destOrd="0" parTransId="{2A604ED0-B9C3-4024-8FC5-B26DA5E1BA05}" sibTransId="{473CC709-5D6B-487D-990D-57950C0A7A18}"/>
    <dgm:cxn modelId="{D5FC1338-D089-47FE-9FC1-BDC9F8A72272}" srcId="{6968BF63-2B23-47B1-B4C6-587F67728786}" destId="{DB866D46-4F91-4460-9A4D-1FF4E228DBC4}" srcOrd="0" destOrd="0" parTransId="{F0A30C3D-82FD-42FF-A0B0-36523350363B}" sibTransId="{E2729465-9023-46A2-BAEB-CE0D195A1C78}"/>
    <dgm:cxn modelId="{A172F49E-55E1-418D-9B6B-84C4049C4D9B}" type="presOf" srcId="{5E74EE5B-B897-4169-9D3F-113C15762979}" destId="{59108E62-AB3C-4ED5-ACD7-E477684A3CBE}" srcOrd="0" destOrd="0" presId="urn:microsoft.com/office/officeart/2005/8/layout/vList2"/>
    <dgm:cxn modelId="{0665B695-3717-4DB5-9ED4-EC265CF66BD4}" srcId="{6CDB6CFC-6C3F-4F2C-96C6-CD8E7F0173D0}" destId="{5E74EE5B-B897-4169-9D3F-113C15762979}" srcOrd="0" destOrd="0" parTransId="{7D17663A-7BA6-4244-8AB6-8DD36D52F079}" sibTransId="{E1EC8877-7F3E-4004-B23A-5DCD4E1C99FC}"/>
    <dgm:cxn modelId="{573EE9B1-307D-4DE0-9E7F-43E3E9EC0FB8}" type="presOf" srcId="{6968BF63-2B23-47B1-B4C6-587F67728786}" destId="{51B26F1A-6B6B-4482-BD0F-FC8FFE285A50}" srcOrd="0" destOrd="0" presId="urn:microsoft.com/office/officeart/2005/8/layout/vList2"/>
    <dgm:cxn modelId="{D4AA5576-8523-4ACA-A5A4-D0B087AFA4C7}" type="presOf" srcId="{DB866D46-4F91-4460-9A4D-1FF4E228DBC4}" destId="{52123B3E-9726-41E2-8C82-EAC1E26D9AAD}" srcOrd="0" destOrd="0" presId="urn:microsoft.com/office/officeart/2005/8/layout/vList2"/>
    <dgm:cxn modelId="{36CE0AF4-ECF5-4028-932D-27BFBA58ABC0}" srcId="{C21DBDF1-DEC0-44B0-BCBC-394EF00C22F8}" destId="{49B58D80-D801-4C55-A5E8-D0741816644B}" srcOrd="2" destOrd="0" parTransId="{847C78E6-6761-4E75-A076-645F5DBC7F54}" sibTransId="{99861383-96EB-4154-837C-E3C5C7F2560A}"/>
    <dgm:cxn modelId="{762F4682-124D-47B1-87B7-7C41C97CAB40}" type="presOf" srcId="{43D20E36-4D50-4416-AC64-60C9E841A84F}" destId="{B3DE15F6-3D47-4218-B2D3-101B006130EC}" srcOrd="0" destOrd="0" presId="urn:microsoft.com/office/officeart/2005/8/layout/vList2"/>
    <dgm:cxn modelId="{2B14F35A-E33F-484C-A64B-B2B0C6E83FD3}" type="presOf" srcId="{396F5E95-D1D0-4E58-B2B7-76818E5FB48B}" destId="{4C76EEEF-DEE1-4931-8727-16C7AA7C1647}" srcOrd="0" destOrd="0" presId="urn:microsoft.com/office/officeart/2005/8/layout/vList2"/>
    <dgm:cxn modelId="{C0E8AE1F-0F5B-49BE-AB3F-DBA3EDDF325D}" type="presOf" srcId="{E098CBB2-D823-40E1-9AC9-C7B6C962AF08}" destId="{6D3D81C0-582D-4654-B49A-0ACE2E9FDCAA}" srcOrd="0" destOrd="0" presId="urn:microsoft.com/office/officeart/2005/8/layout/vList2"/>
    <dgm:cxn modelId="{DA918612-EE15-4F0F-82CB-531258EA4B89}" srcId="{49B58D80-D801-4C55-A5E8-D0741816644B}" destId="{396F5E95-D1D0-4E58-B2B7-76818E5FB48B}" srcOrd="0" destOrd="0" parTransId="{FF1D5B5F-9535-4209-BB1F-316664FDD8C3}" sibTransId="{882B4F4B-70AB-4CB7-8ECA-69FF366F119E}"/>
    <dgm:cxn modelId="{D5CC3A03-8BEA-44C3-9F52-4F42DD6DD876}" srcId="{C21DBDF1-DEC0-44B0-BCBC-394EF00C22F8}" destId="{7C31AFD9-A6F1-47EB-8467-65637D330E0C}" srcOrd="4" destOrd="0" parTransId="{963D5A37-22C0-47D3-8AE4-B3A243BC3B49}" sibTransId="{642F7EF0-D11F-4C9E-84D2-5593662F4761}"/>
    <dgm:cxn modelId="{E356A729-76F3-40BD-9A1E-1448068D5FBD}" type="presOf" srcId="{4828E4C9-13AC-49AA-AE20-F46A9A644580}" destId="{69D4BF7A-35E3-4587-9450-EFD346394457}" srcOrd="0" destOrd="0" presId="urn:microsoft.com/office/officeart/2005/8/layout/vList2"/>
    <dgm:cxn modelId="{794684B5-8FBE-4D1F-BB8E-06E8F92DF348}" type="presOf" srcId="{F3A5E6E8-433D-47BB-9654-D274AA92AA49}" destId="{83365B44-7338-40C4-AD97-2C688C9DE64E}" srcOrd="0" destOrd="0" presId="urn:microsoft.com/office/officeart/2005/8/layout/vList2"/>
    <dgm:cxn modelId="{EAD8496B-EE31-4DFC-B0EB-AAB0ECDA796F}" type="presOf" srcId="{337024B5-B026-4490-B179-8EE7DB7F2FF2}" destId="{75FA835E-6CCD-4D43-B92C-AE10C5F2434A}" srcOrd="0" destOrd="0" presId="urn:microsoft.com/office/officeart/2005/8/layout/vList2"/>
    <dgm:cxn modelId="{EFDBCA29-6B4C-4A35-8880-E965576DB96A}" srcId="{C21DBDF1-DEC0-44B0-BCBC-394EF00C22F8}" destId="{6968BF63-2B23-47B1-B4C6-587F67728786}" srcOrd="1" destOrd="0" parTransId="{CB8B6CBA-9051-4835-8AE3-BC645D371D06}" sibTransId="{20142F45-E308-448B-864F-4E4289F7F7C8}"/>
    <dgm:cxn modelId="{CA817B14-CD22-4F3D-895A-0FB0048DBE7A}" srcId="{E098CBB2-D823-40E1-9AC9-C7B6C962AF08}" destId="{85B420C8-27B9-4631-9594-FAA5F0174781}" srcOrd="0" destOrd="0" parTransId="{011AF3D8-CFCC-498E-B2C3-ADC3216D5CAE}" sibTransId="{B027E519-7BFA-41CB-97E3-AF1D064E8F21}"/>
    <dgm:cxn modelId="{86FD01E6-A6EC-4783-ABEE-9CBB16547C71}" srcId="{C21DBDF1-DEC0-44B0-BCBC-394EF00C22F8}" destId="{6E83F431-5D37-4BB7-A4A2-E43EBCF0E124}" srcOrd="6" destOrd="0" parTransId="{F508E1E2-6F4B-436A-B0D8-E3D51BB39596}" sibTransId="{66DE4AA1-F398-4E7D-A084-EDE037AFDEC5}"/>
    <dgm:cxn modelId="{E988CFCB-A160-47C3-9CCE-B0D9B71EA47B}" type="presOf" srcId="{49B58D80-D801-4C55-A5E8-D0741816644B}" destId="{46D22D3C-F130-428C-8719-D40408522A3F}" srcOrd="0" destOrd="0" presId="urn:microsoft.com/office/officeart/2005/8/layout/vList2"/>
    <dgm:cxn modelId="{05BC27EB-8574-4087-B510-454CE11591E6}" srcId="{6E83F431-5D37-4BB7-A4A2-E43EBCF0E124}" destId="{337024B5-B026-4490-B179-8EE7DB7F2FF2}" srcOrd="0" destOrd="0" parTransId="{214D5DBD-D1C0-4BDC-8D20-8100CF9CB6A1}" sibTransId="{1741540D-FD86-40C7-8C1F-A4C295E5E2C5}"/>
    <dgm:cxn modelId="{ED349786-4870-4068-B739-2DA2C9238A33}" type="presOf" srcId="{6E83F431-5D37-4BB7-A4A2-E43EBCF0E124}" destId="{B6531D7A-BFD0-40B1-9525-490D236EF511}" srcOrd="0" destOrd="0" presId="urn:microsoft.com/office/officeart/2005/8/layout/vList2"/>
    <dgm:cxn modelId="{4BA95475-C144-4DAA-B9CF-A6899B746033}" srcId="{C21DBDF1-DEC0-44B0-BCBC-394EF00C22F8}" destId="{DE1C091C-50DF-4425-9CA7-E1A7E9AD62FE}" srcOrd="7" destOrd="0" parTransId="{D928C528-9DB7-4DED-B4B7-830FBF7CD649}" sibTransId="{6841E56E-FB91-4683-B8ED-4F25622ECB18}"/>
    <dgm:cxn modelId="{BF094D49-9C87-49ED-BE7B-A723B4659B21}" type="presOf" srcId="{7C31AFD9-A6F1-47EB-8467-65637D330E0C}" destId="{15F15EDE-F66D-4124-AE85-5F9341B4BF10}" srcOrd="0" destOrd="0" presId="urn:microsoft.com/office/officeart/2005/8/layout/vList2"/>
    <dgm:cxn modelId="{198340AA-AACE-4BF9-B42F-06D817EDC3EF}" srcId="{7C31AFD9-A6F1-47EB-8467-65637D330E0C}" destId="{DB7C3DA0-8287-4B38-9555-4406A7979579}" srcOrd="0" destOrd="0" parTransId="{E50518E5-FB28-47AA-8F7C-B3212934F43C}" sibTransId="{5A50DFB2-EB33-49CE-8F69-C68A5B1FAAE6}"/>
    <dgm:cxn modelId="{9708CD34-80FA-408E-BB54-E864CA68B887}" type="presOf" srcId="{85B420C8-27B9-4631-9594-FAA5F0174781}" destId="{ACDC9805-B321-4839-9A37-C798E44D0AA0}" srcOrd="0" destOrd="0" presId="urn:microsoft.com/office/officeart/2005/8/layout/vList2"/>
    <dgm:cxn modelId="{39C8BCD7-0648-47CF-A5FE-BC27F444963F}" srcId="{C21DBDF1-DEC0-44B0-BCBC-394EF00C22F8}" destId="{4828E4C9-13AC-49AA-AE20-F46A9A644580}" srcOrd="0" destOrd="0" parTransId="{75499544-4CB5-4CC6-9566-27E9F6E3E62B}" sibTransId="{1B22E48D-CBFD-42EF-B918-E433D04BC1F5}"/>
    <dgm:cxn modelId="{DFF11236-AA1F-411C-AAE3-969BC2873272}" type="presOf" srcId="{DE1C091C-50DF-4425-9CA7-E1A7E9AD62FE}" destId="{BB1FB3A8-9C0C-477F-8EF3-2F9530098A69}" srcOrd="0" destOrd="0" presId="urn:microsoft.com/office/officeart/2005/8/layout/vList2"/>
    <dgm:cxn modelId="{B4522DB3-FF58-4BA7-9F8D-CB04E06B7228}" type="presOf" srcId="{C21DBDF1-DEC0-44B0-BCBC-394EF00C22F8}" destId="{944E8236-1FFF-42F2-B706-7448359CAF35}" srcOrd="0" destOrd="0" presId="urn:microsoft.com/office/officeart/2005/8/layout/vList2"/>
    <dgm:cxn modelId="{EA44E5CA-AA9D-467F-BCAE-F718896D2CC4}" srcId="{DE1C091C-50DF-4425-9CA7-E1A7E9AD62FE}" destId="{F3A5E6E8-433D-47BB-9654-D274AA92AA49}" srcOrd="0" destOrd="0" parTransId="{8A3964AE-28EB-40AA-94AB-BFB4D6BA78E7}" sibTransId="{1822B473-4A60-4EF5-84C9-3FB59032121D}"/>
    <dgm:cxn modelId="{8AFF627A-7791-4F31-871D-40FEC590D419}" srcId="{4828E4C9-13AC-49AA-AE20-F46A9A644580}" destId="{43D20E36-4D50-4416-AC64-60C9E841A84F}" srcOrd="0" destOrd="0" parTransId="{212EB417-C4A9-4176-A366-12F64F23BDCF}" sibTransId="{BB84FF93-1A5F-4CB5-98A8-39E15B2575CC}"/>
    <dgm:cxn modelId="{249A0748-C723-43B9-B344-28D132F48562}" srcId="{C21DBDF1-DEC0-44B0-BCBC-394EF00C22F8}" destId="{6CDB6CFC-6C3F-4F2C-96C6-CD8E7F0173D0}" srcOrd="3" destOrd="0" parTransId="{F19F8648-4EF8-4022-86CE-98455239891D}" sibTransId="{ACA2B019-4C52-4545-89DE-33AE45D75CE1}"/>
    <dgm:cxn modelId="{636FA7F7-B898-40E0-B5D6-157B691B77F3}" type="presOf" srcId="{DB7C3DA0-8287-4B38-9555-4406A7979579}" destId="{CA9015F7-5E39-4C25-958C-5DDF59F8EF63}" srcOrd="0" destOrd="0" presId="urn:microsoft.com/office/officeart/2005/8/layout/vList2"/>
    <dgm:cxn modelId="{F08FD542-84B7-47AA-AE22-DD365588816B}" type="presOf" srcId="{6CDB6CFC-6C3F-4F2C-96C6-CD8E7F0173D0}" destId="{69222F25-D522-478A-90A2-F429761A5F37}" srcOrd="0" destOrd="0" presId="urn:microsoft.com/office/officeart/2005/8/layout/vList2"/>
    <dgm:cxn modelId="{A538D1C3-21A0-49B9-8A30-49E623E6A690}" type="presParOf" srcId="{944E8236-1FFF-42F2-B706-7448359CAF35}" destId="{69D4BF7A-35E3-4587-9450-EFD346394457}" srcOrd="0" destOrd="0" presId="urn:microsoft.com/office/officeart/2005/8/layout/vList2"/>
    <dgm:cxn modelId="{B4734836-A50D-4DFF-B7A4-58E489FCD73C}" type="presParOf" srcId="{944E8236-1FFF-42F2-B706-7448359CAF35}" destId="{B3DE15F6-3D47-4218-B2D3-101B006130EC}" srcOrd="1" destOrd="0" presId="urn:microsoft.com/office/officeart/2005/8/layout/vList2"/>
    <dgm:cxn modelId="{3ABBD43C-45DB-4A17-A8D3-27CD3AEB29EC}" type="presParOf" srcId="{944E8236-1FFF-42F2-B706-7448359CAF35}" destId="{51B26F1A-6B6B-4482-BD0F-FC8FFE285A50}" srcOrd="2" destOrd="0" presId="urn:microsoft.com/office/officeart/2005/8/layout/vList2"/>
    <dgm:cxn modelId="{859869EE-01CD-4B88-B890-C8FAB820C3B4}" type="presParOf" srcId="{944E8236-1FFF-42F2-B706-7448359CAF35}" destId="{52123B3E-9726-41E2-8C82-EAC1E26D9AAD}" srcOrd="3" destOrd="0" presId="urn:microsoft.com/office/officeart/2005/8/layout/vList2"/>
    <dgm:cxn modelId="{F3395BC9-E107-4863-95E1-718EAE7FAAD4}" type="presParOf" srcId="{944E8236-1FFF-42F2-B706-7448359CAF35}" destId="{46D22D3C-F130-428C-8719-D40408522A3F}" srcOrd="4" destOrd="0" presId="urn:microsoft.com/office/officeart/2005/8/layout/vList2"/>
    <dgm:cxn modelId="{2F30CBE8-1297-4DD4-AA06-9DB18B4FE1D3}" type="presParOf" srcId="{944E8236-1FFF-42F2-B706-7448359CAF35}" destId="{4C76EEEF-DEE1-4931-8727-16C7AA7C1647}" srcOrd="5" destOrd="0" presId="urn:microsoft.com/office/officeart/2005/8/layout/vList2"/>
    <dgm:cxn modelId="{7E3404B5-3490-4A64-B818-54E9BA22388F}" type="presParOf" srcId="{944E8236-1FFF-42F2-B706-7448359CAF35}" destId="{69222F25-D522-478A-90A2-F429761A5F37}" srcOrd="6" destOrd="0" presId="urn:microsoft.com/office/officeart/2005/8/layout/vList2"/>
    <dgm:cxn modelId="{4051B0C2-7446-4A83-AFA7-6D1D3ABD27BF}" type="presParOf" srcId="{944E8236-1FFF-42F2-B706-7448359CAF35}" destId="{59108E62-AB3C-4ED5-ACD7-E477684A3CBE}" srcOrd="7" destOrd="0" presId="urn:microsoft.com/office/officeart/2005/8/layout/vList2"/>
    <dgm:cxn modelId="{2AAFAE9C-C5EA-4606-9346-31BD837DF580}" type="presParOf" srcId="{944E8236-1FFF-42F2-B706-7448359CAF35}" destId="{15F15EDE-F66D-4124-AE85-5F9341B4BF10}" srcOrd="8" destOrd="0" presId="urn:microsoft.com/office/officeart/2005/8/layout/vList2"/>
    <dgm:cxn modelId="{20B070B4-6883-47B4-B5B5-15105EF8D881}" type="presParOf" srcId="{944E8236-1FFF-42F2-B706-7448359CAF35}" destId="{CA9015F7-5E39-4C25-958C-5DDF59F8EF63}" srcOrd="9" destOrd="0" presId="urn:microsoft.com/office/officeart/2005/8/layout/vList2"/>
    <dgm:cxn modelId="{9621786A-708E-422D-A61B-273214FB0624}" type="presParOf" srcId="{944E8236-1FFF-42F2-B706-7448359CAF35}" destId="{6D3D81C0-582D-4654-B49A-0ACE2E9FDCAA}" srcOrd="10" destOrd="0" presId="urn:microsoft.com/office/officeart/2005/8/layout/vList2"/>
    <dgm:cxn modelId="{E104BE90-3E31-40DC-8D05-FE6610731ECE}" type="presParOf" srcId="{944E8236-1FFF-42F2-B706-7448359CAF35}" destId="{ACDC9805-B321-4839-9A37-C798E44D0AA0}" srcOrd="11" destOrd="0" presId="urn:microsoft.com/office/officeart/2005/8/layout/vList2"/>
    <dgm:cxn modelId="{D81FD286-3B78-46F5-B3F7-5D2AF135E061}" type="presParOf" srcId="{944E8236-1FFF-42F2-B706-7448359CAF35}" destId="{B6531D7A-BFD0-40B1-9525-490D236EF511}" srcOrd="12" destOrd="0" presId="urn:microsoft.com/office/officeart/2005/8/layout/vList2"/>
    <dgm:cxn modelId="{D2915C86-2D5F-40B5-9396-CF2CCFAE6B72}" type="presParOf" srcId="{944E8236-1FFF-42F2-B706-7448359CAF35}" destId="{75FA835E-6CCD-4D43-B92C-AE10C5F2434A}" srcOrd="13" destOrd="0" presId="urn:microsoft.com/office/officeart/2005/8/layout/vList2"/>
    <dgm:cxn modelId="{B22E285C-C9A6-448F-95E1-02BE39F19D94}" type="presParOf" srcId="{944E8236-1FFF-42F2-B706-7448359CAF35}" destId="{BB1FB3A8-9C0C-477F-8EF3-2F9530098A69}" srcOrd="14" destOrd="0" presId="urn:microsoft.com/office/officeart/2005/8/layout/vList2"/>
    <dgm:cxn modelId="{A305F739-B3D0-4498-9902-4E83003CD299}" type="presParOf" srcId="{944E8236-1FFF-42F2-B706-7448359CAF35}" destId="{83365B44-7338-40C4-AD97-2C688C9DE64E}" srcOrd="1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0.52156</cdr:x>
      <cdr:y>0.36317</cdr:y>
    </cdr:from>
    <cdr:to>
      <cdr:x>0.62377</cdr:x>
      <cdr:y>0.47444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797853" y="855216"/>
          <a:ext cx="548299" cy="26202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dirty="0" smtClean="0"/>
            <a:t>34%</a:t>
          </a:r>
        </a:p>
      </cdr:txBody>
    </cdr:sp>
  </cdr:relSizeAnchor>
  <cdr:relSizeAnchor xmlns:cdr="http://schemas.openxmlformats.org/drawingml/2006/chartDrawing">
    <cdr:from>
      <cdr:x>0.4061</cdr:x>
      <cdr:y>0.5</cdr:y>
    </cdr:from>
    <cdr:to>
      <cdr:x>0.5</cdr:x>
      <cdr:y>0.69096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2178471" y="1285960"/>
          <a:ext cx="503746" cy="49113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100" dirty="0" smtClean="0"/>
            <a:t>66%</a:t>
          </a:r>
          <a:endParaRPr lang="ru-RU" sz="11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267A60-3411-4C9F-945F-0246DEE92A73}" type="datetimeFigureOut">
              <a:rPr lang="ru-RU" smtClean="0"/>
              <a:t>16.12.2024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96FDA2-9697-4CE2-8803-6BCB229E57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68721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96FDA2-9697-4CE2-8803-6BCB229E5754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97468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F2ECE-031F-4A2E-94A4-C135A94AAAA7}" type="datetimeFigureOut">
              <a:rPr lang="ru-RU" smtClean="0"/>
              <a:t>16.12.2024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CCBA6-3125-45B8-A26C-EEC0D7B8E7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19094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F2ECE-031F-4A2E-94A4-C135A94AAAA7}" type="datetimeFigureOut">
              <a:rPr lang="ru-RU" smtClean="0"/>
              <a:t>16.12.2024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CCBA6-3125-45B8-A26C-EEC0D7B8E7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9291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F2ECE-031F-4A2E-94A4-C135A94AAAA7}" type="datetimeFigureOut">
              <a:rPr lang="ru-RU" smtClean="0"/>
              <a:t>16.12.2024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CCBA6-3125-45B8-A26C-EEC0D7B8E7E1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002561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F2ECE-031F-4A2E-94A4-C135A94AAAA7}" type="datetimeFigureOut">
              <a:rPr lang="ru-RU" smtClean="0"/>
              <a:t>16.12.2024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CCBA6-3125-45B8-A26C-EEC0D7B8E7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98783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F2ECE-031F-4A2E-94A4-C135A94AAAA7}" type="datetimeFigureOut">
              <a:rPr lang="ru-RU" smtClean="0"/>
              <a:t>16.12.2024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CCBA6-3125-45B8-A26C-EEC0D7B8E7E1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551571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F2ECE-031F-4A2E-94A4-C135A94AAAA7}" type="datetimeFigureOut">
              <a:rPr lang="ru-RU" smtClean="0"/>
              <a:t>16.12.2024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CCBA6-3125-45B8-A26C-EEC0D7B8E7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3581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F2ECE-031F-4A2E-94A4-C135A94AAAA7}" type="datetimeFigureOut">
              <a:rPr lang="ru-RU" smtClean="0"/>
              <a:t>16.12.2024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CCBA6-3125-45B8-A26C-EEC0D7B8E7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04638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F2ECE-031F-4A2E-94A4-C135A94AAAA7}" type="datetimeFigureOut">
              <a:rPr lang="ru-RU" smtClean="0"/>
              <a:t>16.12.2024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CCBA6-3125-45B8-A26C-EEC0D7B8E7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66300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F2ECE-031F-4A2E-94A4-C135A94AAAA7}" type="datetimeFigureOut">
              <a:rPr lang="ru-RU" smtClean="0"/>
              <a:t>16.12.2024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CCBA6-3125-45B8-A26C-EEC0D7B8E7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0953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F2ECE-031F-4A2E-94A4-C135A94AAAA7}" type="datetimeFigureOut">
              <a:rPr lang="ru-RU" smtClean="0"/>
              <a:t>16.12.2024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CCBA6-3125-45B8-A26C-EEC0D7B8E7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8519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F2ECE-031F-4A2E-94A4-C135A94AAAA7}" type="datetimeFigureOut">
              <a:rPr lang="ru-RU" smtClean="0"/>
              <a:t>16.12.2024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CCBA6-3125-45B8-A26C-EEC0D7B8E7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54749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F2ECE-031F-4A2E-94A4-C135A94AAAA7}" type="datetimeFigureOut">
              <a:rPr lang="ru-RU" smtClean="0"/>
              <a:t>16.12.2024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CCBA6-3125-45B8-A26C-EEC0D7B8E7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0533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F2ECE-031F-4A2E-94A4-C135A94AAAA7}" type="datetimeFigureOut">
              <a:rPr lang="ru-RU" smtClean="0"/>
              <a:t>16.12.2024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CCBA6-3125-45B8-A26C-EEC0D7B8E7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44911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F2ECE-031F-4A2E-94A4-C135A94AAAA7}" type="datetimeFigureOut">
              <a:rPr lang="ru-RU" smtClean="0"/>
              <a:t>16.12.2024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CCBA6-3125-45B8-A26C-EEC0D7B8E7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53142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F2ECE-031F-4A2E-94A4-C135A94AAAA7}" type="datetimeFigureOut">
              <a:rPr lang="ru-RU" smtClean="0"/>
              <a:t>16.12.2024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CCBA6-3125-45B8-A26C-EEC0D7B8E7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87648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DF2ECE-031F-4A2E-94A4-C135A94AAAA7}" type="datetimeFigureOut">
              <a:rPr lang="ru-RU" smtClean="0"/>
              <a:t>16.12.2024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CCBA6-3125-45B8-A26C-EEC0D7B8E7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5693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DF2ECE-031F-4A2E-94A4-C135A94AAAA7}" type="datetimeFigureOut">
              <a:rPr lang="ru-RU" smtClean="0"/>
              <a:t>16.12.2024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52CCBA6-3125-45B8-A26C-EEC0D7B8E7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9990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  <p:sldLayoutId id="2147483774" r:id="rId12"/>
    <p:sldLayoutId id="2147483775" r:id="rId13"/>
    <p:sldLayoutId id="2147483776" r:id="rId14"/>
    <p:sldLayoutId id="2147483777" r:id="rId15"/>
    <p:sldLayoutId id="214748377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6.xml"/><Relationship Id="rId4" Type="http://schemas.openxmlformats.org/officeDocument/2006/relationships/chart" Target="../charts/char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13" Type="http://schemas.openxmlformats.org/officeDocument/2006/relationships/slide" Target="slide14.xml"/><Relationship Id="rId18" Type="http://schemas.openxmlformats.org/officeDocument/2006/relationships/slide" Target="slide20.xml"/><Relationship Id="rId3" Type="http://schemas.openxmlformats.org/officeDocument/2006/relationships/slide" Target="slide4.xml"/><Relationship Id="rId7" Type="http://schemas.openxmlformats.org/officeDocument/2006/relationships/slide" Target="slide8.xml"/><Relationship Id="rId12" Type="http://schemas.openxmlformats.org/officeDocument/2006/relationships/slide" Target="slide13.xml"/><Relationship Id="rId17" Type="http://schemas.openxmlformats.org/officeDocument/2006/relationships/slide" Target="slide19.xml"/><Relationship Id="rId2" Type="http://schemas.openxmlformats.org/officeDocument/2006/relationships/slide" Target="slide3.xml"/><Relationship Id="rId16" Type="http://schemas.openxmlformats.org/officeDocument/2006/relationships/slide" Target="slide18.xml"/><Relationship Id="rId1" Type="http://schemas.openxmlformats.org/officeDocument/2006/relationships/slideLayout" Target="../slideLayouts/slideLayout2.xml"/><Relationship Id="rId6" Type="http://schemas.openxmlformats.org/officeDocument/2006/relationships/slide" Target="slide7.xml"/><Relationship Id="rId11" Type="http://schemas.openxmlformats.org/officeDocument/2006/relationships/slide" Target="slide12.xml"/><Relationship Id="rId5" Type="http://schemas.openxmlformats.org/officeDocument/2006/relationships/slide" Target="slide6.xml"/><Relationship Id="rId15" Type="http://schemas.openxmlformats.org/officeDocument/2006/relationships/slide" Target="slide17.xml"/><Relationship Id="rId10" Type="http://schemas.openxmlformats.org/officeDocument/2006/relationships/slide" Target="slide11.xml"/><Relationship Id="rId4" Type="http://schemas.openxmlformats.org/officeDocument/2006/relationships/slide" Target="slide5.xml"/><Relationship Id="rId9" Type="http://schemas.openxmlformats.org/officeDocument/2006/relationships/slide" Target="slide10.xml"/><Relationship Id="rId14" Type="http://schemas.openxmlformats.org/officeDocument/2006/relationships/slide" Target="slide1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67268" y="1748901"/>
            <a:ext cx="8072761" cy="958788"/>
          </a:xfrm>
        </p:spPr>
        <p:txBody>
          <a:bodyPr>
            <a:normAutofit/>
          </a:bodyPr>
          <a:lstStyle/>
          <a:p>
            <a:r>
              <a:rPr lang="ru-RU" dirty="0" smtClean="0"/>
              <a:t>БЮДЖЕТ ДЛЯ ГРАЖДАН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75546" y="3979813"/>
            <a:ext cx="6456203" cy="1000560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к проекту бюджета Прионежского муниципального района </a:t>
            </a:r>
            <a:br>
              <a:rPr lang="ru-RU" dirty="0" smtClean="0"/>
            </a:br>
            <a:r>
              <a:rPr lang="ru-RU" dirty="0" smtClean="0"/>
              <a:t>на 2024 год и на плановый период 2025 и 2026 годов 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1297" y="210151"/>
            <a:ext cx="584702" cy="912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4490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28583"/>
          </a:xfrm>
        </p:spPr>
        <p:txBody>
          <a:bodyPr>
            <a:normAutofit/>
          </a:bodyPr>
          <a:lstStyle/>
          <a:p>
            <a:r>
              <a:rPr lang="ru-RU" sz="2400" dirty="0"/>
              <a:t>Динамика основных характеристик бюджета </a:t>
            </a:r>
            <a:r>
              <a:rPr lang="ru-RU" sz="2400" dirty="0" err="1"/>
              <a:t>Прионежского</a:t>
            </a:r>
            <a:r>
              <a:rPr lang="ru-RU" sz="2400" dirty="0"/>
              <a:t> муниципального </a:t>
            </a:r>
            <a:r>
              <a:rPr lang="ru-RU" sz="2400" dirty="0" smtClean="0"/>
              <a:t>района</a:t>
            </a:r>
            <a:endParaRPr lang="ru-RU" sz="2400" dirty="0"/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11576482" y="6560598"/>
            <a:ext cx="408372" cy="297402"/>
          </a:xfrm>
          <a:prstGeom prst="actionButtonHome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1" name="Объект 2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80613616"/>
              </p:ext>
            </p:extLst>
          </p:nvPr>
        </p:nvGraphicFramePr>
        <p:xfrm>
          <a:off x="677863" y="1807935"/>
          <a:ext cx="5135796" cy="20649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4" name="Диаграмма 23"/>
          <p:cNvGraphicFramePr/>
          <p:nvPr>
            <p:extLst>
              <p:ext uri="{D42A27DB-BD31-4B8C-83A1-F6EECF244321}">
                <p14:modId xmlns:p14="http://schemas.microsoft.com/office/powerpoint/2010/main" val="3608673015"/>
              </p:ext>
            </p:extLst>
          </p:nvPr>
        </p:nvGraphicFramePr>
        <p:xfrm>
          <a:off x="677335" y="4225491"/>
          <a:ext cx="5136324" cy="23351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7" name="Диаграмма 26"/>
          <p:cNvGraphicFramePr/>
          <p:nvPr>
            <p:extLst>
              <p:ext uri="{D42A27DB-BD31-4B8C-83A1-F6EECF244321}">
                <p14:modId xmlns:p14="http://schemas.microsoft.com/office/powerpoint/2010/main" val="1398698090"/>
              </p:ext>
            </p:extLst>
          </p:nvPr>
        </p:nvGraphicFramePr>
        <p:xfrm>
          <a:off x="5813659" y="3352552"/>
          <a:ext cx="4331368" cy="23076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244149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235765"/>
            <a:ext cx="7010728" cy="855216"/>
          </a:xfrm>
        </p:spPr>
        <p:txBody>
          <a:bodyPr>
            <a:normAutofit/>
          </a:bodyPr>
          <a:lstStyle/>
          <a:p>
            <a:r>
              <a:rPr lang="ru-RU" sz="2400" dirty="0" smtClean="0"/>
              <a:t>Структура </a:t>
            </a:r>
            <a:r>
              <a:rPr lang="ru-RU" sz="2400" dirty="0"/>
              <a:t>доходов бюджета Прионежского муниципального </a:t>
            </a:r>
            <a:r>
              <a:rPr lang="ru-RU" sz="2400" dirty="0" smtClean="0"/>
              <a:t>района на 2024 год</a:t>
            </a:r>
            <a:endParaRPr lang="ru-RU" sz="2400" dirty="0"/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18673586"/>
              </p:ext>
            </p:extLst>
          </p:nvPr>
        </p:nvGraphicFramePr>
        <p:xfrm>
          <a:off x="2903668" y="1090981"/>
          <a:ext cx="5364433" cy="23548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Управляющая кнопка: домой 3">
            <a:hlinkClick r:id="rId3" action="ppaction://hlinksldjump" highlightClick="1"/>
          </p:cNvPr>
          <p:cNvSpPr/>
          <p:nvPr/>
        </p:nvSpPr>
        <p:spPr>
          <a:xfrm>
            <a:off x="11576482" y="6560598"/>
            <a:ext cx="408372" cy="297402"/>
          </a:xfrm>
          <a:prstGeom prst="actionButtonHome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2" name="Диаграмма 11"/>
          <p:cNvGraphicFramePr/>
          <p:nvPr>
            <p:extLst>
              <p:ext uri="{D42A27DB-BD31-4B8C-83A1-F6EECF244321}">
                <p14:modId xmlns:p14="http://schemas.microsoft.com/office/powerpoint/2010/main" val="3220112353"/>
              </p:ext>
            </p:extLst>
          </p:nvPr>
        </p:nvGraphicFramePr>
        <p:xfrm>
          <a:off x="458851" y="3445845"/>
          <a:ext cx="6192206" cy="34121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6" name="Диаграмма 15"/>
          <p:cNvGraphicFramePr/>
          <p:nvPr>
            <p:extLst>
              <p:ext uri="{D42A27DB-BD31-4B8C-83A1-F6EECF244321}">
                <p14:modId xmlns:p14="http://schemas.microsoft.com/office/powerpoint/2010/main" val="1900735397"/>
              </p:ext>
            </p:extLst>
          </p:nvPr>
        </p:nvGraphicFramePr>
        <p:xfrm>
          <a:off x="7006693" y="3445845"/>
          <a:ext cx="5185307" cy="34121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4222496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348343"/>
            <a:ext cx="8596668" cy="827314"/>
          </a:xfrm>
        </p:spPr>
        <p:txBody>
          <a:bodyPr>
            <a:normAutofit/>
          </a:bodyPr>
          <a:lstStyle/>
          <a:p>
            <a:r>
              <a:rPr lang="ru-RU" sz="1600" dirty="0"/>
              <a:t>Сведения о доходах бюджета </a:t>
            </a:r>
            <a:r>
              <a:rPr lang="ru-RU" sz="1600" dirty="0" smtClean="0"/>
              <a:t>Прионежского муниципального района</a:t>
            </a:r>
            <a:r>
              <a:rPr lang="ru-RU" sz="1600" dirty="0"/>
              <a:t/>
            </a:r>
            <a:br>
              <a:rPr lang="ru-RU" sz="1600" dirty="0"/>
            </a:br>
            <a:r>
              <a:rPr lang="ru-RU" sz="1600" dirty="0"/>
              <a:t>на 2024 год и плановый период 2025 и 2026 годов в сравнении с оценкой ожидаемого исполнения </a:t>
            </a:r>
            <a:r>
              <a:rPr lang="ru-RU" sz="1600" dirty="0" smtClean="0"/>
              <a:t>бюджета </a:t>
            </a:r>
            <a:r>
              <a:rPr lang="ru-RU" sz="1600" dirty="0"/>
              <a:t>в 2023 году и отчетным периодом за 2022 </a:t>
            </a:r>
            <a:r>
              <a:rPr lang="ru-RU" sz="1600" dirty="0" smtClean="0"/>
              <a:t>год</a:t>
            </a:r>
            <a:endParaRPr lang="ru-RU" sz="16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7000866"/>
              </p:ext>
            </p:extLst>
          </p:nvPr>
        </p:nvGraphicFramePr>
        <p:xfrm>
          <a:off x="677334" y="1436914"/>
          <a:ext cx="10577845" cy="525813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90249"/>
                <a:gridCol w="948793"/>
                <a:gridCol w="1152965"/>
                <a:gridCol w="1152965"/>
                <a:gridCol w="1164973"/>
                <a:gridCol w="1161970"/>
                <a:gridCol w="1152965"/>
                <a:gridCol w="1152965"/>
              </a:tblGrid>
              <a:tr h="10560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1" u="none" strike="noStrike" dirty="0">
                          <a:effectLst/>
                        </a:rPr>
                        <a:t>Наименование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1" u="none" strike="noStrike" dirty="0">
                          <a:effectLst/>
                        </a:rPr>
                        <a:t>Факт 2022 года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1" u="none" strike="noStrike" dirty="0">
                          <a:effectLst/>
                        </a:rPr>
                        <a:t>Ожидаемое исполнение в 2023 году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ctr"/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ru-RU" sz="800" b="1" u="none" strike="noStrike" dirty="0">
                          <a:effectLst/>
                        </a:rPr>
                        <a:t>Прогноз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1189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u="none" strike="noStrike" dirty="0">
                          <a:effectLst/>
                        </a:rPr>
                        <a:t>2024 год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u="none" strike="noStrike" dirty="0">
                          <a:effectLst/>
                        </a:rPr>
                        <a:t>2024 год в сравнении с 2022 годом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u="none" strike="noStrike" dirty="0">
                          <a:effectLst/>
                        </a:rPr>
                        <a:t>2024 год в сравнении с ожидаемым исполнением 2023 года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u="none" strike="noStrike" dirty="0">
                          <a:effectLst/>
                        </a:rPr>
                        <a:t>2025 год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u="none" strike="noStrike" dirty="0">
                          <a:effectLst/>
                        </a:rPr>
                        <a:t>2026 год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ctr"/>
                </a:tc>
              </a:tr>
              <a:tr h="118363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u="none" strike="noStrike">
                          <a:effectLst/>
                        </a:rPr>
                        <a:t>НАЛОГОВЫЕ И НЕНАЛОГОВЫЕ ДОХОДЫ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u="none" strike="noStrike">
                          <a:effectLst/>
                        </a:rPr>
                        <a:t>412 940,8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u="none" strike="noStrike" dirty="0">
                          <a:effectLst/>
                        </a:rPr>
                        <a:t>481 195,7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u="none" strike="noStrike">
                          <a:effectLst/>
                        </a:rPr>
                        <a:t>465 120,7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u="none" strike="noStrike">
                          <a:effectLst/>
                        </a:rPr>
                        <a:t>112,6%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u="none" strike="noStrike">
                          <a:effectLst/>
                        </a:rPr>
                        <a:t>96,7%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u="none" strike="noStrike" dirty="0">
                          <a:effectLst/>
                        </a:rPr>
                        <a:t>480 556,2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u="none" strike="noStrike" dirty="0">
                          <a:effectLst/>
                        </a:rPr>
                        <a:t>504 597,0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</a:tr>
              <a:tr h="118363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</a:rPr>
                        <a:t>Налог на доходы физических лиц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324 694,1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367 066,8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</a:rPr>
                        <a:t>377 767,7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116,3%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102,9%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</a:rPr>
                        <a:t>400 433,7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 dirty="0">
                          <a:effectLst/>
                        </a:rPr>
                        <a:t>424 459,7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</a:tr>
              <a:tr h="309796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</a:rPr>
                        <a:t>Акцизы по подакцизным товарам (продукции), производимым на территории Российской Федерации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201,0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191,7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192,7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</a:rPr>
                        <a:t>95,9%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100,5%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</a:rPr>
                        <a:t>205,0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 dirty="0">
                          <a:effectLst/>
                        </a:rPr>
                        <a:t>209,8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</a:tr>
              <a:tr h="309796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</a:rPr>
                        <a:t>Налог, взимаемый с налогоплательщиков, выбравших в качестве объекта налогообложения доходы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1 627,0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</a:rPr>
                        <a:t>2 088,0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1 256,8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</a:rPr>
                        <a:t>77,2%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</a:rPr>
                        <a:t>60,2%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</a:rPr>
                        <a:t>1 256,8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 dirty="0">
                          <a:effectLst/>
                        </a:rPr>
                        <a:t>1 256,8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</a:tr>
              <a:tr h="309796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</a:rPr>
                        <a:t>Налог, взимаемый с налогоплательщиков, выбравших в качестве объекта налогообложения доходы, уменьшенные на величину расходов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1 052,1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412,0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545,4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51,8%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</a:rPr>
                        <a:t>132,4%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</a:rPr>
                        <a:t>545,4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 dirty="0">
                          <a:effectLst/>
                        </a:rPr>
                        <a:t>545,4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</a:tr>
              <a:tr h="207698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</a:rPr>
                        <a:t>Единый налог на вмененный доход для отдельных видов деятельности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-11,9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0,0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0,0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0,0%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</a:rPr>
                        <a:t>0,0%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</a:rPr>
                        <a:t>0,0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 dirty="0">
                          <a:effectLst/>
                        </a:rPr>
                        <a:t>0,0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</a:tr>
              <a:tr h="118363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</a:rPr>
                        <a:t>Единый сельскохозяйственный налог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426,0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265,7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239,7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56,3%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</a:rPr>
                        <a:t>90,2%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</a:rPr>
                        <a:t>239,7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 dirty="0">
                          <a:effectLst/>
                        </a:rPr>
                        <a:t>239,7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</a:tr>
              <a:tr h="207698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</a:rPr>
                        <a:t>Налог, взимаемый в связи с применением патентной системы налогообложения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2 024,2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1 217,9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3 177,4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157,0%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260,9%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</a:rPr>
                        <a:t>3 177,4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 dirty="0">
                          <a:effectLst/>
                        </a:rPr>
                        <a:t>3 177,4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</a:tr>
              <a:tr h="118363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 smtClean="0">
                          <a:effectLst/>
                        </a:rPr>
                        <a:t>Государственная пошлина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490,5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457,3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1 235,3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251,8%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270,1%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</a:rPr>
                        <a:t>1 235,3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 dirty="0">
                          <a:effectLst/>
                        </a:rPr>
                        <a:t>1 235,3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</a:tr>
              <a:tr h="309796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 smtClean="0">
                          <a:effectLst/>
                        </a:rPr>
                        <a:t>Доходы от использования имущества, находящегося в государственной и муниципальной собственности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25 822,2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36 761,3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36 279,5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140,5%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98,7%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</a:rPr>
                        <a:t>30 037,5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 dirty="0">
                          <a:effectLst/>
                        </a:rPr>
                        <a:t>30 058,5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</a:tr>
              <a:tr h="136013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 smtClean="0">
                          <a:effectLst/>
                        </a:rPr>
                        <a:t>Платежи при пользовании природными ресурсами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4 343,2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14 050,8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6 600,0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152,0%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47,0%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</a:rPr>
                        <a:t>6 600,0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 dirty="0">
                          <a:effectLst/>
                        </a:rPr>
                        <a:t>6 600,0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</a:tr>
              <a:tr h="207698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 smtClean="0">
                          <a:effectLst/>
                        </a:rPr>
                        <a:t>Доходы от оказания платных услуг и компенсации затрат государства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27 330,5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32 854,2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27 638,5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101,1%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84,1%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</a:rPr>
                        <a:t>27 638,5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 dirty="0">
                          <a:effectLst/>
                        </a:rPr>
                        <a:t>27 638,5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</a:tr>
              <a:tr h="207698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 smtClean="0">
                          <a:effectLst/>
                        </a:rPr>
                        <a:t>Доходы от продажи материальных и нематериальных активов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22 310,4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13 300,0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</a:rPr>
                        <a:t>8 000,0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35,9%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60,2%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</a:rPr>
                        <a:t>7 000,0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 dirty="0">
                          <a:effectLst/>
                        </a:rPr>
                        <a:t>7 000,0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</a:tr>
              <a:tr h="118363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 smtClean="0">
                          <a:effectLst/>
                        </a:rPr>
                        <a:t>Штрафы, санкции, возмещение ущерба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2 390,0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6 530,0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2 187,7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91,5%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33,5%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</a:rPr>
                        <a:t>2 186,9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 dirty="0">
                          <a:effectLst/>
                        </a:rPr>
                        <a:t>2 175,9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</a:tr>
              <a:tr h="118363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 smtClean="0">
                          <a:effectLst/>
                        </a:rPr>
                        <a:t>Прочие неналоговые доходы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241,5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6 000,0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0,0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0,0%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0,0%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</a:rPr>
                        <a:t>0,0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 dirty="0">
                          <a:effectLst/>
                        </a:rPr>
                        <a:t>0,0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</a:tr>
              <a:tr h="118363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u="none" strike="noStrike">
                          <a:effectLst/>
                        </a:rPr>
                        <a:t>БЕЗВОЗМЕЗДНЫЕ ПОСТУПЛЕНИЯ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u="none" strike="noStrike">
                          <a:effectLst/>
                        </a:rPr>
                        <a:t>877 813,6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u="none" strike="noStrike">
                          <a:effectLst/>
                        </a:rPr>
                        <a:t>920 840,8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u="none" strike="noStrike">
                          <a:effectLst/>
                        </a:rPr>
                        <a:t>909 825,9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u="none" strike="noStrike">
                          <a:effectLst/>
                        </a:rPr>
                        <a:t>103,6%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u="none" strike="noStrike">
                          <a:effectLst/>
                        </a:rPr>
                        <a:t>98,8%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u="none" strike="noStrike" dirty="0">
                          <a:effectLst/>
                        </a:rPr>
                        <a:t>513 474,7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u="none" strike="noStrike" dirty="0">
                          <a:effectLst/>
                        </a:rPr>
                        <a:t>418 711,0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</a:tr>
              <a:tr h="118363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Дотации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27 864,2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0,0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0,0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0,0%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0,0%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0,0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 dirty="0">
                          <a:effectLst/>
                        </a:rPr>
                        <a:t>0,0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</a:tr>
              <a:tr h="118363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 dirty="0" smtClean="0">
                          <a:effectLst/>
                        </a:rPr>
                        <a:t>Субсидии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247 793,2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320 812,8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300 786,8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121,4%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93,8%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</a:rPr>
                        <a:t>25 052,1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 dirty="0">
                          <a:effectLst/>
                        </a:rPr>
                        <a:t>23 615,3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</a:tr>
              <a:tr h="118363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 dirty="0" smtClean="0">
                          <a:effectLst/>
                        </a:rPr>
                        <a:t>Субвенции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522 599,9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559 324,6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608 039,1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116,3%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108,7%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</a:rPr>
                        <a:t>487 422,6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 dirty="0">
                          <a:effectLst/>
                        </a:rPr>
                        <a:t>394 095,7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</a:tr>
              <a:tr h="118363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 dirty="0" smtClean="0">
                          <a:effectLst/>
                        </a:rPr>
                        <a:t>Иные межбюджетные трансферты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79 114,4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39 596,0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0,0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0,0%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0,0%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</a:rPr>
                        <a:t>0,0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 dirty="0">
                          <a:effectLst/>
                        </a:rPr>
                        <a:t>0,0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</a:tr>
              <a:tr h="118363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 dirty="0" smtClean="0">
                          <a:effectLst/>
                        </a:rPr>
                        <a:t>Прочие безвозмездные поступления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441,9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1 107,4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1 000,0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226,3%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90,3%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</a:rPr>
                        <a:t>1 000,0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 dirty="0">
                          <a:effectLst/>
                        </a:rPr>
                        <a:t>1 000,0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</a:tr>
              <a:tr h="309796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 dirty="0" smtClean="0">
                          <a:effectLst/>
                        </a:rPr>
                        <a:t>Возврат остатков субсидий, субвенций и иных межбюджетных трансфертов, имеющих целевое назначение, прошлых лет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-1,0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0,0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0,0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0,0%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0,0%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 dirty="0">
                          <a:effectLst/>
                        </a:rPr>
                        <a:t>0,0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u="none" strike="noStrike" dirty="0">
                          <a:effectLst/>
                        </a:rPr>
                        <a:t>0,0</a:t>
                      </a:r>
                      <a:endParaRPr lang="ru-RU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</a:tr>
              <a:tr h="118363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u="none" strike="noStrike">
                          <a:effectLst/>
                        </a:rPr>
                        <a:t>ИТОГО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u="none" strike="noStrike">
                          <a:effectLst/>
                        </a:rPr>
                        <a:t>1 290 753,4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u="none" strike="noStrike" dirty="0">
                          <a:effectLst/>
                        </a:rPr>
                        <a:t>1 402 036,5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u="none" strike="noStrike">
                          <a:effectLst/>
                        </a:rPr>
                        <a:t>1 374 946,6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u="none" strike="noStrike">
                          <a:effectLst/>
                        </a:rPr>
                        <a:t>106,5%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u="none" strike="noStrike">
                          <a:effectLst/>
                        </a:rPr>
                        <a:t>98,1%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1" u="none" strike="noStrike" dirty="0">
                          <a:effectLst/>
                        </a:rPr>
                        <a:t>994 030,9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900" b="1" u="none" strike="noStrike" dirty="0">
                          <a:effectLst/>
                        </a:rPr>
                        <a:t>923 308,0</a:t>
                      </a:r>
                      <a:endParaRPr lang="ru-RU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183" marR="4183" marT="4183" marB="0" anchor="b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92480" y="1175657"/>
            <a:ext cx="1046269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000" dirty="0" smtClean="0"/>
              <a:t>(тыс. руб.)</a:t>
            </a:r>
            <a:endParaRPr lang="ru-RU" sz="1000" dirty="0"/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11576483" y="6560598"/>
            <a:ext cx="408372" cy="297402"/>
          </a:xfrm>
          <a:prstGeom prst="actionButtonHome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1021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7516755" cy="890726"/>
          </a:xfrm>
        </p:spPr>
        <p:txBody>
          <a:bodyPr>
            <a:normAutofit/>
          </a:bodyPr>
          <a:lstStyle/>
          <a:p>
            <a:r>
              <a:rPr lang="ru-RU" sz="2400" dirty="0" smtClean="0"/>
              <a:t>Структура </a:t>
            </a:r>
            <a:r>
              <a:rPr lang="ru-RU" sz="2400" dirty="0"/>
              <a:t>расходов бюджета Прионежского муниципального </a:t>
            </a:r>
            <a:r>
              <a:rPr lang="ru-RU" sz="2400" dirty="0" smtClean="0"/>
              <a:t>района на 2024 год</a:t>
            </a:r>
            <a:endParaRPr lang="ru-RU" sz="2400" dirty="0"/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1141379"/>
              </p:ext>
            </p:extLst>
          </p:nvPr>
        </p:nvGraphicFramePr>
        <p:xfrm>
          <a:off x="677334" y="1500326"/>
          <a:ext cx="10054306" cy="50602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Управляющая кнопка: домой 3">
            <a:hlinkClick r:id="rId3" action="ppaction://hlinksldjump" highlightClick="1"/>
          </p:cNvPr>
          <p:cNvSpPr/>
          <p:nvPr/>
        </p:nvSpPr>
        <p:spPr>
          <a:xfrm>
            <a:off x="11576482" y="6560598"/>
            <a:ext cx="408372" cy="297402"/>
          </a:xfrm>
          <a:prstGeom prst="actionButtonHome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414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514" y="347446"/>
            <a:ext cx="8596668" cy="863065"/>
          </a:xfrm>
        </p:spPr>
        <p:txBody>
          <a:bodyPr>
            <a:normAutofit/>
          </a:bodyPr>
          <a:lstStyle/>
          <a:p>
            <a:r>
              <a:rPr lang="ru-RU" sz="1600" b="1" dirty="0"/>
              <a:t>Сведения о расходах бюджета </a:t>
            </a:r>
            <a:r>
              <a:rPr lang="ru-RU" sz="1600" b="1" dirty="0" smtClean="0"/>
              <a:t>Прионежского муниципального района на </a:t>
            </a:r>
            <a:r>
              <a:rPr lang="ru-RU" sz="1600" b="1" dirty="0"/>
              <a:t>2024 год и плановый период 2025 и 2026 годов в сравнении с оценкой ожидаемого исполнения </a:t>
            </a:r>
            <a:r>
              <a:rPr lang="ru-RU" sz="1600" b="1" dirty="0" smtClean="0"/>
              <a:t>бюджета </a:t>
            </a:r>
            <a:r>
              <a:rPr lang="ru-RU" sz="1600" b="1" dirty="0"/>
              <a:t>в 2023 год и </a:t>
            </a:r>
            <a:r>
              <a:rPr lang="ru-RU" sz="1600" b="1" dirty="0" smtClean="0"/>
              <a:t>отчетным </a:t>
            </a:r>
            <a:r>
              <a:rPr lang="ru-RU" sz="1600" b="1" dirty="0"/>
              <a:t>периодом за 2022 год</a:t>
            </a:r>
            <a:endParaRPr lang="ru-RU" sz="1600" dirty="0"/>
          </a:p>
        </p:txBody>
      </p:sp>
      <p:sp>
        <p:nvSpPr>
          <p:cNvPr id="5" name="TextBox 4"/>
          <p:cNvSpPr txBox="1"/>
          <p:nvPr/>
        </p:nvSpPr>
        <p:spPr>
          <a:xfrm>
            <a:off x="1212593" y="1210511"/>
            <a:ext cx="846156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000" dirty="0" smtClean="0"/>
              <a:t>(тыс. руб.)</a:t>
            </a:r>
            <a:endParaRPr lang="ru-RU" sz="1000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574502"/>
              </p:ext>
            </p:extLst>
          </p:nvPr>
        </p:nvGraphicFramePr>
        <p:xfrm>
          <a:off x="500514" y="1454122"/>
          <a:ext cx="9173643" cy="510647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61588"/>
                <a:gridCol w="687099"/>
                <a:gridCol w="834956"/>
                <a:gridCol w="834956"/>
                <a:gridCol w="843653"/>
                <a:gridCol w="841479"/>
                <a:gridCol w="834956"/>
                <a:gridCol w="834956"/>
              </a:tblGrid>
              <a:tr h="9099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1" u="none" strike="noStrike" dirty="0">
                          <a:effectLst/>
                        </a:rPr>
                        <a:t>Наименование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1" u="none" strike="noStrike" dirty="0">
                          <a:effectLst/>
                        </a:rPr>
                        <a:t>Факт 2022 года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1" u="none" strike="noStrike" dirty="0">
                          <a:effectLst/>
                        </a:rPr>
                        <a:t>Ожидаемое исполнение в 2023 году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ru-RU" sz="800" b="1" u="none" strike="noStrike">
                          <a:effectLst/>
                        </a:rPr>
                        <a:t>Прогноз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2961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u="none" strike="noStrike" dirty="0">
                          <a:effectLst/>
                        </a:rPr>
                        <a:t>2024 год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u="none" strike="noStrike">
                          <a:effectLst/>
                        </a:rPr>
                        <a:t>2024 год в сравнении с 2022 годом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u="none" strike="noStrike" dirty="0">
                          <a:effectLst/>
                        </a:rPr>
                        <a:t>2024 год в сравнении с ожидаемым исполнением 2023 года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u="none" strike="noStrike" dirty="0">
                          <a:effectLst/>
                        </a:rPr>
                        <a:t>2025 год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u="none" strike="noStrike" dirty="0">
                          <a:effectLst/>
                        </a:rPr>
                        <a:t>2026 год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</a:tr>
              <a:tr h="9099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u="none" strike="noStrike" dirty="0">
                          <a:effectLst/>
                        </a:rPr>
                        <a:t>ОБЩЕГОСУДАРСТВЕННЫЕ ВОПРОСЫ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83 917,7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105 813,5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94 621,1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112,8%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89,4%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91 176,0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91 187,6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</a:tr>
              <a:tr h="354167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</a:rPr>
                        <a:t>Функционирование законодательных (представительных) органов государственной власти и представительных органов муниципальных образований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2 634,1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1 938,5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2 252,7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85,5%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116,2%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2 281,8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2 313,1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</a:tr>
              <a:tr h="354167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</a:rPr>
                        <a:t>Функционирование Правительства Российской Федерации, высших исполнительных органов государственной власти субъектов Российской Федерации, местных администраций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25 460,3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29 236,3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28 080,7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110,3%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96,0%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27 889,0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27 745,9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</a:tr>
              <a:tr h="9099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</a:rPr>
                        <a:t>Судебная система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0,0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0,6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2,0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0,0%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333,3%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2,1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26,9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</a:tr>
              <a:tr h="266442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</a:rPr>
                        <a:t>Обеспечение деятельности финансовых, налоговых и таможенных органов и органов финансового (финансово-бюджетного) надзора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7 192,3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10 425,0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</a:rPr>
                        <a:t>8 668,2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120,5%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83,1%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8 672,7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8 698,0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</a:tr>
              <a:tr h="9099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</a:rPr>
                        <a:t>Резервные фонды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0,0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500,0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500,0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0,0%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100,0%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500,0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500,0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</a:tr>
              <a:tr h="9099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</a:rPr>
                        <a:t>Другие общегосударственные вопросы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48 631,0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63 713,1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55 117,5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113,3%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86,5%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51 830,4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51 903,7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</a:tr>
              <a:tr h="9099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u="none" strike="noStrike" dirty="0">
                          <a:effectLst/>
                        </a:rPr>
                        <a:t>НАЦИОНАЛЬНАЯ ОБОРОНА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2 790,9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3 253,0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3 223,3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115,5%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99,1%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3 345,8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3 345,8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</a:tr>
              <a:tr h="9099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</a:rPr>
                        <a:t>Мобилизационная и вневойсковая подготовка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2 790,9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3 253,0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3 223,3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115,5%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99,1%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3 345,8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3 345,8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</a:tr>
              <a:tr h="178717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u="none" strike="noStrike" dirty="0">
                          <a:effectLst/>
                        </a:rPr>
                        <a:t>НАЦИОНАЛЬНАЯ БЕЗОПАСНОСТЬ И ПРАВООХРАНИТЕЛЬНАЯ ДЕЯТЕЛЬНОСТЬ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59,1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70,7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70,0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118,4%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99,0%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70,0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70,0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</a:tr>
              <a:tr h="266442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</a:rPr>
                        <a:t>Другие вопросы в области национальной безопасности и правоохранительной деятельности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59,1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70,7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70,0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118,4%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99,0%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70,0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70,0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</a:tr>
              <a:tr h="9099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u="none" strike="noStrike" dirty="0">
                          <a:effectLst/>
                        </a:rPr>
                        <a:t>НАЦИОНАЛЬНАЯ ЭКОНОМИКА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49 370,2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63 753,5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19 027,0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38,5%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29,8%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15 411,4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15 062,2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</a:tr>
              <a:tr h="9099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</a:rPr>
                        <a:t>Сельское хозяйство и рыболовство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2 428,5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2 402,1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2 328,2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95,9%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96,9%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1 862,6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1 513,4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</a:tr>
              <a:tr h="9099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</a:rPr>
                        <a:t>Дорожное хозяйство (дорожные фонды)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25 069,6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50 747,0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1 565,8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6,2%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3,1%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665,8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665,8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</a:tr>
              <a:tr h="178717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</a:rPr>
                        <a:t>Другие вопросы в области национальной экономики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21 872,1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10 604,4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15 133,0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69,2%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142,7%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12 883,0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12 883,0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</a:tr>
              <a:tr h="9099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u="none" strike="noStrike" dirty="0">
                          <a:effectLst/>
                        </a:rPr>
                        <a:t>ЖИЛИЩНО-КОММУНАЛЬНОЕ ХОЗЯЙСТВО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146 196,5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206 415,8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299 397,8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204,8%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145,0%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27 826,1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27 903,9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</a:tr>
              <a:tr h="9099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</a:rPr>
                        <a:t>Жилищное хозяйство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82 362,7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</a:rPr>
                        <a:t>37 866,5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8 079,8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9,8%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21,3%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6 579,8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6 579,8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</a:tr>
              <a:tr h="9099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</a:rPr>
                        <a:t>Коммунальное хозяйство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53 431,2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</a:rPr>
                        <a:t>160 333,0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281 548,6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526,9%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175,6%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13 111,6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13 115,3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</a:tr>
              <a:tr h="9099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</a:rPr>
                        <a:t>Благоустройство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10 402,6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8 216,3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9 769,4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93,9%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118,9%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8 134,7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8 208,8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</a:tr>
              <a:tr h="9099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u="none" strike="noStrike" dirty="0">
                          <a:effectLst/>
                        </a:rPr>
                        <a:t>ОБРАЗОВАНИЕ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870 782,4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992 401,2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924 560,7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106,2%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93,2%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782 569,2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704 587,4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</a:tr>
              <a:tr h="9099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</a:rPr>
                        <a:t>Дошкольное образование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260 846,6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291 702,4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278 114,3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106,6%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95,3%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265 270,7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</a:rPr>
                        <a:t>269 069,0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</a:tr>
              <a:tr h="9099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</a:rPr>
                        <a:t>Общее образование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501 110,5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585 575,5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522 134,9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104,2%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89,2%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398 994,2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317 247,8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</a:tr>
              <a:tr h="9099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</a:rPr>
                        <a:t>Дополнительное образование детей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57 870,7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59 321,2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61 092,2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105,6%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103,0%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60 184,4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59 503,4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</a:tr>
              <a:tr h="178717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</a:rPr>
                        <a:t>Профессиональная подготовка, переподготовка и повышение квалификации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400,7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618,1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854,9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213,4%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138,3%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149,5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163,2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</a:tr>
              <a:tr h="9099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</a:rPr>
                        <a:t>Молодежная политика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2 028,8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0,0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0,0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0,0%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0,0%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0,0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0,0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</a:tr>
              <a:tr h="9099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</a:rPr>
                        <a:t>Другие вопросы в области образования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48 525,1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55 184,0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62 364,4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128,5%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113,0%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57 970,4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</a:rPr>
                        <a:t>58 604,0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07" marR="5107" marT="5107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14368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7077" y="436345"/>
            <a:ext cx="8596668" cy="834189"/>
          </a:xfrm>
        </p:spPr>
        <p:txBody>
          <a:bodyPr>
            <a:normAutofit/>
          </a:bodyPr>
          <a:lstStyle/>
          <a:p>
            <a:r>
              <a:rPr lang="ru-RU" sz="1600" b="1" dirty="0"/>
              <a:t>Сведения о расходах бюджета Прионежского муниципального района на 2024 год и плановый период 2025 и 2026 годов в сравнении с оценкой ожидаемого исполнения бюджета в 2023 год и отчетным периодом за 2022 год</a:t>
            </a:r>
            <a:endParaRPr lang="ru-RU" sz="1600" dirty="0"/>
          </a:p>
        </p:txBody>
      </p:sp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11547606" y="6560598"/>
            <a:ext cx="408372" cy="297402"/>
          </a:xfrm>
          <a:prstGeom prst="actionButtonHome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1212593" y="1210511"/>
            <a:ext cx="846156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000" dirty="0" smtClean="0"/>
              <a:t>(тыс. руб.)</a:t>
            </a:r>
            <a:endParaRPr lang="ru-RU" sz="1000" dirty="0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2135377"/>
              </p:ext>
            </p:extLst>
          </p:nvPr>
        </p:nvGraphicFramePr>
        <p:xfrm>
          <a:off x="427077" y="1456732"/>
          <a:ext cx="9278753" cy="356172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01251"/>
                <a:gridCol w="694971"/>
                <a:gridCol w="844523"/>
                <a:gridCol w="844523"/>
                <a:gridCol w="853320"/>
                <a:gridCol w="851119"/>
                <a:gridCol w="844523"/>
                <a:gridCol w="844523"/>
              </a:tblGrid>
              <a:tr h="14807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1" u="none" strike="noStrike" dirty="0">
                          <a:effectLst/>
                        </a:rPr>
                        <a:t>Наименование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1" u="none" strike="noStrike" dirty="0">
                          <a:effectLst/>
                        </a:rPr>
                        <a:t>Факт 2022 года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b="1" u="none" strike="noStrike" dirty="0">
                          <a:effectLst/>
                        </a:rPr>
                        <a:t>Ожидаемое исполнение в 2023 году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ru-RU" sz="800" b="1" u="none" strike="noStrike">
                          <a:effectLst/>
                        </a:rPr>
                        <a:t>Прогноз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2398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u="none" strike="noStrike" dirty="0">
                          <a:effectLst/>
                        </a:rPr>
                        <a:t>2024 год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u="none" strike="noStrike" dirty="0">
                          <a:effectLst/>
                        </a:rPr>
                        <a:t>2024 год в сравнении с 2022 годом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u="none" strike="noStrike" dirty="0">
                          <a:effectLst/>
                        </a:rPr>
                        <a:t>2024 год в сравнении с ожидаемым исполнением 2023 года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u="none" strike="noStrike" dirty="0">
                          <a:effectLst/>
                        </a:rPr>
                        <a:t>2025 год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u="none" strike="noStrike" dirty="0">
                          <a:effectLst/>
                        </a:rPr>
                        <a:t>2026 год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</a:tr>
              <a:tr h="14807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u="none" strike="noStrike" dirty="0">
                          <a:effectLst/>
                        </a:rPr>
                        <a:t>КУЛЬТУРА, КИНЕМАТОГРАФИЯ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31 747,6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22 544,5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22 339,2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70,4%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99,1%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22 375,8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22 952,6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</a:tr>
              <a:tr h="14807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</a:rPr>
                        <a:t>Культура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31 747,6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22 544,5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22 339,2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70,4%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99,1%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</a:rPr>
                        <a:t>22 375,8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</a:rPr>
                        <a:t>22 952,6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</a:tr>
              <a:tr h="14807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u="none" strike="noStrike" dirty="0">
                          <a:effectLst/>
                        </a:rPr>
                        <a:t>СОЦИАЛЬНАЯ ПОЛИТИКА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27 176,0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34 052,0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30 676,7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112,9%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90,1%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16 795,9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11 029,0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</a:tr>
              <a:tr h="14807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</a:rPr>
                        <a:t>Пенсионное обеспечение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3 145,9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3 443,9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3 200,0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101,7%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</a:rPr>
                        <a:t>92,9%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</a:rPr>
                        <a:t>3 200,0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</a:rPr>
                        <a:t>3 200,0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</a:tr>
              <a:tr h="14807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</a:rPr>
                        <a:t>Социальное обеспечение населения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8 464,6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11 779,4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9 922,3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117,2%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84,2%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0,0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0,0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</a:tr>
              <a:tr h="14807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</a:rPr>
                        <a:t>Охрана семьи и детства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13 833,1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16 981,6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15 923,2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115,1%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93,8%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12 290,8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6 768,7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</a:tr>
              <a:tr h="14807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</a:rPr>
                        <a:t>Другие вопросы в области социальной политики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1 732,4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1 847,1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1 631,2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94,2%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88,3%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1 305,1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1 060,3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</a:tr>
              <a:tr h="14807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u="none" strike="noStrike" dirty="0">
                          <a:effectLst/>
                        </a:rPr>
                        <a:t>ФИЗИЧЕСКАЯ КУЛЬТУРА И СПОРТ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>
                          <a:effectLst/>
                        </a:rPr>
                        <a:t>3 485,8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>
                          <a:effectLst/>
                        </a:rPr>
                        <a:t>1 486,1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>
                          <a:effectLst/>
                        </a:rPr>
                        <a:t>754,7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>
                          <a:effectLst/>
                        </a:rPr>
                        <a:t>21,7%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50,8%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774,7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795,5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</a:tr>
              <a:tr h="14807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</a:rPr>
                        <a:t>Массовый спорт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3 301,5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1 261,1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0,0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0,0%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</a:rPr>
                        <a:t>0,0%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0,0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0,0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</a:tr>
              <a:tr h="14807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</a:rPr>
                        <a:t>Другие вопросы в области физической культуры и спорта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184,3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225,0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754,7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</a:rPr>
                        <a:t>409,5%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</a:rPr>
                        <a:t>335,4%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774,7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795,5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</a:tr>
              <a:tr h="14807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u="none" strike="noStrike" dirty="0">
                          <a:effectLst/>
                        </a:rPr>
                        <a:t>ОБСЛУЖИВАНИЕ ГОСУДАРСТВЕННОГО И МУНИЦИПАЛЬНОГО ДОЛГА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>
                          <a:effectLst/>
                        </a:rPr>
                        <a:t>502,9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>
                          <a:effectLst/>
                        </a:rPr>
                        <a:t>20,0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>
                          <a:effectLst/>
                        </a:rPr>
                        <a:t>20,0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4,0%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100,0%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16,1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8,2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</a:tr>
              <a:tr h="14807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</a:rPr>
                        <a:t>Обслуживание государственного внутреннего и муниципального долга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</a:rPr>
                        <a:t>502,9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</a:rPr>
                        <a:t>20,0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</a:rPr>
                        <a:t>20,0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</a:rPr>
                        <a:t>4,0%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100,0%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16,1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8,2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</a:tr>
              <a:tr h="292050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u="none" strike="noStrike" dirty="0">
                          <a:effectLst/>
                        </a:rPr>
                        <a:t>МЕЖБЮДЖЕТНЫЕ ТРАНСФЕРТЫ ОБЩЕГО ХАРАКТЕРА БЮДЖЕТАМ БЮДЖЕТНОЙ СИСТЕМЫ РОССИЙСКОЙ ФЕДЕРАЦИИ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73 024,8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47 683,2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20 973,9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28,7%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44,0%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20 973,9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20 973,9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</a:tr>
              <a:tr h="292050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</a:rPr>
                        <a:t>Дотации на выравнивание бюджетной обеспеченности субъектов Российской Федерации и муниципальных образований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</a:rPr>
                        <a:t>13 222,0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</a:rPr>
                        <a:t>14 834,0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</a:rPr>
                        <a:t>18 361,0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138,9%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123,8%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18 361,0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18 361,0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</a:tr>
              <a:tr h="180644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</a:rPr>
                        <a:t>Прочие межбюджетные трансферты общего характера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59 802,8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32 849,2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</a:rPr>
                        <a:t>2 612,9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4,4%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8,0%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2 612,9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</a:rPr>
                        <a:t>2 612,9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</a:tr>
              <a:tr h="14807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b="1" u="none" strike="noStrike" dirty="0">
                          <a:effectLst/>
                        </a:rPr>
                        <a:t>Итого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1 289 053,9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1 477 493,5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1 415 664,4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109,8%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95,8%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981 334,9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b="1" u="none" strike="noStrike" dirty="0">
                          <a:effectLst/>
                        </a:rPr>
                        <a:t>897 916,1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66" marR="3466" marT="3466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39336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316636"/>
            <a:ext cx="8596668" cy="397467"/>
          </a:xfrm>
        </p:spPr>
        <p:txBody>
          <a:bodyPr>
            <a:normAutofit/>
          </a:bodyPr>
          <a:lstStyle/>
          <a:p>
            <a:r>
              <a:rPr lang="ru-RU" sz="1800" dirty="0" smtClean="0"/>
              <a:t>Муниципальные программы </a:t>
            </a:r>
            <a:r>
              <a:rPr lang="ru-RU" sz="1800" dirty="0" err="1" smtClean="0"/>
              <a:t>Прионежского</a:t>
            </a:r>
            <a:r>
              <a:rPr lang="ru-RU" sz="1800" dirty="0" smtClean="0"/>
              <a:t> муниципального района</a:t>
            </a:r>
            <a:endParaRPr lang="ru-RU" sz="1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840377"/>
            <a:ext cx="8596668" cy="328474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sz="1400" dirty="0" smtClean="0"/>
              <a:t>На территории Прионежского муниципального района в 2024 году реализуется 13 муниципальных программ: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Управляющая кнопка: домой 3">
            <a:hlinkClick r:id="rId3" action="ppaction://hlinksldjump" highlightClick="1"/>
          </p:cNvPr>
          <p:cNvSpPr/>
          <p:nvPr/>
        </p:nvSpPr>
        <p:spPr>
          <a:xfrm>
            <a:off x="11576482" y="6560598"/>
            <a:ext cx="408372" cy="297402"/>
          </a:xfrm>
          <a:prstGeom prst="actionButtonHome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3392795050"/>
              </p:ext>
            </p:extLst>
          </p:nvPr>
        </p:nvGraphicFramePr>
        <p:xfrm>
          <a:off x="911667" y="1295125"/>
          <a:ext cx="8432629" cy="58930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040360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285671"/>
            <a:ext cx="8596668" cy="1029323"/>
          </a:xfrm>
        </p:spPr>
        <p:txBody>
          <a:bodyPr>
            <a:noAutofit/>
          </a:bodyPr>
          <a:lstStyle/>
          <a:p>
            <a:r>
              <a:rPr lang="ru-RU" sz="1600" dirty="0" smtClean="0"/>
              <a:t>Сведения о расходах </a:t>
            </a:r>
            <a:r>
              <a:rPr lang="ru-RU" sz="1600" dirty="0"/>
              <a:t>бюджета </a:t>
            </a:r>
            <a:r>
              <a:rPr lang="ru-RU" sz="1600" dirty="0" smtClean="0"/>
              <a:t>Прионежского муниципального района по </a:t>
            </a:r>
            <a:r>
              <a:rPr lang="ru-RU" sz="1600" dirty="0"/>
              <a:t>программным и непрограммным направлениям деятельности на 2024 год и плановый период 2025 и 2026 годов в сравнении с оценкой ожидаемого исполнения бюджета в 2023 год и отчетным периодом за 2022 год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0708960"/>
              </p:ext>
            </p:extLst>
          </p:nvPr>
        </p:nvGraphicFramePr>
        <p:xfrm>
          <a:off x="677334" y="1503680"/>
          <a:ext cx="9685867" cy="507994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237941"/>
                <a:gridCol w="786588"/>
                <a:gridCol w="778562"/>
                <a:gridCol w="770535"/>
                <a:gridCol w="778562"/>
                <a:gridCol w="778562"/>
                <a:gridCol w="778562"/>
                <a:gridCol w="776555"/>
              </a:tblGrid>
              <a:tr h="14297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Программное (непрограммное) направление расходов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Факт 2022 года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Ожидаемое исполнение в 2023 году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 anchor="ctr"/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Прогноз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9082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2024 год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2024 год в сравнении с 2022 годом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2024 год в сравнении с ожидаемым исполнением 2023 года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2025 год*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2026 год*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 anchor="ctr"/>
                </a:tc>
              </a:tr>
              <a:tr h="416898"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u="none" strike="noStrike" dirty="0">
                          <a:effectLst/>
                        </a:rPr>
                        <a:t>Муниципальная программа "Профилактика терроризма, а также минимизация и (или) ликвидация последствий его проявления на территории Прионежского муниципального района на 2020-2024 годы"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 dirty="0">
                          <a:effectLst/>
                        </a:rPr>
                        <a:t>355,9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 dirty="0">
                          <a:effectLst/>
                        </a:rPr>
                        <a:t>1 502,4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>
                          <a:effectLst/>
                        </a:rPr>
                        <a:t>1 000,0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>
                          <a:effectLst/>
                        </a:rPr>
                        <a:t>281,0%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>
                          <a:effectLst/>
                        </a:rPr>
                        <a:t>66,6%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 dirty="0">
                          <a:effectLst/>
                        </a:rPr>
                        <a:t>0,0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 dirty="0">
                          <a:effectLst/>
                        </a:rPr>
                        <a:t>0,0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</a:tr>
              <a:tr h="279935"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u="none" strike="noStrike" dirty="0">
                          <a:effectLst/>
                        </a:rPr>
                        <a:t>Муниципальная программа "Развитие образования в </a:t>
                      </a:r>
                      <a:r>
                        <a:rPr lang="ru-RU" sz="800" u="none" strike="noStrike" dirty="0" err="1">
                          <a:effectLst/>
                        </a:rPr>
                        <a:t>Прионежском</a:t>
                      </a:r>
                      <a:r>
                        <a:rPr lang="ru-RU" sz="800" u="none" strike="noStrike" dirty="0">
                          <a:effectLst/>
                        </a:rPr>
                        <a:t> муниципальном районе" 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>
                          <a:effectLst/>
                        </a:rPr>
                        <a:t>911 703,8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>
                          <a:effectLst/>
                        </a:rPr>
                        <a:t>998 946,8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>
                          <a:effectLst/>
                        </a:rPr>
                        <a:t>927 164,0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>
                          <a:effectLst/>
                        </a:rPr>
                        <a:t>101,7%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>
                          <a:effectLst/>
                        </a:rPr>
                        <a:t>92,8%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>
                          <a:effectLst/>
                        </a:rPr>
                        <a:t>786 069,5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 dirty="0">
                          <a:effectLst/>
                        </a:rPr>
                        <a:t>706 972,1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</a:tr>
              <a:tr h="279935"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u="none" strike="noStrike" dirty="0">
                          <a:effectLst/>
                        </a:rPr>
                        <a:t>Муниципальная программа "Социальная поддержка граждан в </a:t>
                      </a:r>
                      <a:r>
                        <a:rPr lang="ru-RU" sz="800" u="none" strike="noStrike" dirty="0" err="1">
                          <a:effectLst/>
                        </a:rPr>
                        <a:t>Прионежском</a:t>
                      </a:r>
                      <a:r>
                        <a:rPr lang="ru-RU" sz="800" u="none" strike="noStrike" dirty="0">
                          <a:effectLst/>
                        </a:rPr>
                        <a:t> муниципальном районе"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 dirty="0">
                          <a:effectLst/>
                        </a:rPr>
                        <a:t>12 314,8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 dirty="0">
                          <a:effectLst/>
                        </a:rPr>
                        <a:t>24 183,3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>
                          <a:effectLst/>
                        </a:rPr>
                        <a:t>23 470,1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>
                          <a:effectLst/>
                        </a:rPr>
                        <a:t>190,6%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>
                          <a:effectLst/>
                        </a:rPr>
                        <a:t>97,1%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>
                          <a:effectLst/>
                        </a:rPr>
                        <a:t>11 220,3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 dirty="0">
                          <a:effectLst/>
                        </a:rPr>
                        <a:t>6 498,7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</a:tr>
              <a:tr h="279935"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u="none" strike="noStrike">
                          <a:effectLst/>
                        </a:rPr>
                        <a:t>Муниципальная программа "Пожарная безопасность на объектах образования Прионежского муниципального района на 2021 - 2027 годы"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 dirty="0">
                          <a:effectLst/>
                        </a:rPr>
                        <a:t>3 866,2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 dirty="0">
                          <a:effectLst/>
                        </a:rPr>
                        <a:t>1 795,6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>
                          <a:effectLst/>
                        </a:rPr>
                        <a:t>2 251,9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>
                          <a:effectLst/>
                        </a:rPr>
                        <a:t>58,2%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>
                          <a:effectLst/>
                        </a:rPr>
                        <a:t>125,4%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>
                          <a:effectLst/>
                        </a:rPr>
                        <a:t>2 000,0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 dirty="0">
                          <a:effectLst/>
                        </a:rPr>
                        <a:t>2 000,0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</a:tr>
              <a:tr h="279935"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u="none" strike="noStrike">
                          <a:effectLst/>
                        </a:rPr>
                        <a:t>Муниципальная программа "Обеспечение доступным и комфортным жильем и жилищно-коммунальными услугами"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>
                          <a:effectLst/>
                        </a:rPr>
                        <a:t>132 685,6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 dirty="0">
                          <a:effectLst/>
                        </a:rPr>
                        <a:t>203 394,7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 dirty="0">
                          <a:effectLst/>
                        </a:rPr>
                        <a:t>298 713,2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>
                          <a:effectLst/>
                        </a:rPr>
                        <a:t>225,1%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>
                          <a:effectLst/>
                        </a:rPr>
                        <a:t>146,9%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>
                          <a:effectLst/>
                        </a:rPr>
                        <a:t>29 289,0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 dirty="0">
                          <a:effectLst/>
                        </a:rPr>
                        <a:t>29 366,8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</a:tr>
              <a:tr h="184081"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u="none" strike="noStrike">
                          <a:effectLst/>
                        </a:rPr>
                        <a:t>Муниципальная программа "Развитие культуры в Прионежском муниципальном районе"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>
                          <a:effectLst/>
                        </a:rPr>
                        <a:t>30 817,9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 dirty="0">
                          <a:effectLst/>
                        </a:rPr>
                        <a:t>22 800,3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 dirty="0">
                          <a:effectLst/>
                        </a:rPr>
                        <a:t>22 339,2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>
                          <a:effectLst/>
                        </a:rPr>
                        <a:t>72,5%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>
                          <a:effectLst/>
                        </a:rPr>
                        <a:t>98,0%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>
                          <a:effectLst/>
                        </a:rPr>
                        <a:t>22 375,8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 dirty="0">
                          <a:effectLst/>
                        </a:rPr>
                        <a:t>22 952,6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</a:tr>
              <a:tr h="279935"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u="none" strike="noStrike">
                          <a:effectLst/>
                        </a:rPr>
                        <a:t>Муниципальная программа "Развитие физической культуры и спорта в Прионежском муниципальном районе"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>
                          <a:effectLst/>
                        </a:rPr>
                        <a:t>3 485,8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>
                          <a:effectLst/>
                        </a:rPr>
                        <a:t>1 486,1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 dirty="0">
                          <a:effectLst/>
                        </a:rPr>
                        <a:t>754,7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 dirty="0">
                          <a:effectLst/>
                        </a:rPr>
                        <a:t>21,7%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 dirty="0">
                          <a:effectLst/>
                        </a:rPr>
                        <a:t>50,8%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 dirty="0">
                          <a:effectLst/>
                        </a:rPr>
                        <a:t>774,7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 dirty="0">
                          <a:effectLst/>
                        </a:rPr>
                        <a:t>795,5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</a:tr>
              <a:tr h="279935"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u="none" strike="noStrike">
                          <a:effectLst/>
                        </a:rPr>
                        <a:t>Муниципальная программа "Экономическое развитие Прионежского муниципального района"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>
                          <a:effectLst/>
                        </a:rPr>
                        <a:t>60 654,1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>
                          <a:effectLst/>
                        </a:rPr>
                        <a:t>76 468,9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>
                          <a:effectLst/>
                        </a:rPr>
                        <a:t>20 850,4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 dirty="0">
                          <a:effectLst/>
                        </a:rPr>
                        <a:t>34,4%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>
                          <a:effectLst/>
                        </a:rPr>
                        <a:t>27,3%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 dirty="0">
                          <a:effectLst/>
                        </a:rPr>
                        <a:t>14 183,0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 dirty="0">
                          <a:effectLst/>
                        </a:rPr>
                        <a:t>14 183,0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</a:tr>
              <a:tr h="279935"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u="none" strike="noStrike">
                          <a:effectLst/>
                        </a:rPr>
                        <a:t>Муниципальная программа "Эффективное управление муниципальными  финансами в Прионежском муниципальном районе"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>
                          <a:effectLst/>
                        </a:rPr>
                        <a:t>42 424,7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>
                          <a:effectLst/>
                        </a:rPr>
                        <a:t>94 604,6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>
                          <a:effectLst/>
                        </a:rPr>
                        <a:t>74 625,4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 dirty="0">
                          <a:effectLst/>
                        </a:rPr>
                        <a:t>175,9%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>
                          <a:effectLst/>
                        </a:rPr>
                        <a:t>78,9%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 dirty="0">
                          <a:effectLst/>
                        </a:rPr>
                        <a:t>74 585,4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 dirty="0">
                          <a:effectLst/>
                        </a:rPr>
                        <a:t>74 673,8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</a:tr>
              <a:tr h="279935"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u="none" strike="noStrike">
                          <a:effectLst/>
                        </a:rPr>
                        <a:t>Муниципальная программа "Развитие малого и среднего предпринимательства в Прионежском муниципальном районе"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>
                          <a:effectLst/>
                        </a:rPr>
                        <a:t>14 572,5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>
                          <a:effectLst/>
                        </a:rPr>
                        <a:t>0,0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>
                          <a:effectLst/>
                        </a:rPr>
                        <a:t>300,0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 dirty="0">
                          <a:effectLst/>
                        </a:rPr>
                        <a:t>2,1%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>
                          <a:effectLst/>
                        </a:rPr>
                        <a:t>0,0%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 dirty="0">
                          <a:effectLst/>
                        </a:rPr>
                        <a:t>300,0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 dirty="0">
                          <a:effectLst/>
                        </a:rPr>
                        <a:t>300,0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</a:tr>
              <a:tr h="416898"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u="none" strike="noStrike">
                          <a:effectLst/>
                        </a:rPr>
                        <a:t>Муниципальная программа "Комплексные меры по реализации государственной антинаркотической политики в Прионежском муниципальном районе на 2022 - 2026 годы"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>
                          <a:effectLst/>
                        </a:rPr>
                        <a:t>24,1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>
                          <a:effectLst/>
                        </a:rPr>
                        <a:t>35,7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>
                          <a:effectLst/>
                        </a:rPr>
                        <a:t>35,0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>
                          <a:effectLst/>
                        </a:rPr>
                        <a:t>145,2%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 dirty="0">
                          <a:effectLst/>
                        </a:rPr>
                        <a:t>98,0%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>
                          <a:effectLst/>
                        </a:rPr>
                        <a:t>35,0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 dirty="0">
                          <a:effectLst/>
                        </a:rPr>
                        <a:t>35,0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</a:tr>
              <a:tr h="279935"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u="none" strike="noStrike">
                          <a:effectLst/>
                        </a:rPr>
                        <a:t>Муниципальная программа "Профилактика правонарушений в Прионежском муниципальном районе на 2022-2026 годы"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>
                          <a:effectLst/>
                        </a:rPr>
                        <a:t>35,0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>
                          <a:effectLst/>
                        </a:rPr>
                        <a:t>35,0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>
                          <a:effectLst/>
                        </a:rPr>
                        <a:t>35,0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>
                          <a:effectLst/>
                        </a:rPr>
                        <a:t>100,0%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 dirty="0">
                          <a:effectLst/>
                        </a:rPr>
                        <a:t>100,0%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>
                          <a:effectLst/>
                        </a:rPr>
                        <a:t>35,0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 dirty="0">
                          <a:effectLst/>
                        </a:rPr>
                        <a:t>35,0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</a:tr>
              <a:tr h="279935"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u="none" strike="noStrike">
                          <a:effectLst/>
                        </a:rPr>
                        <a:t>Муниципальная программа "Повышение безопасности дорожного движения в Прионежском муниципальном районе"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>
                          <a:effectLst/>
                        </a:rPr>
                        <a:t>35,0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>
                          <a:effectLst/>
                        </a:rPr>
                        <a:t>35,0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>
                          <a:effectLst/>
                        </a:rPr>
                        <a:t>35,0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>
                          <a:effectLst/>
                        </a:rPr>
                        <a:t>100,0%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 dirty="0">
                          <a:effectLst/>
                        </a:rPr>
                        <a:t>100,0%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>
                          <a:effectLst/>
                        </a:rPr>
                        <a:t>35,0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 dirty="0">
                          <a:effectLst/>
                        </a:rPr>
                        <a:t>35,0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</a:tr>
              <a:tr h="142973"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u="none" strike="noStrike">
                          <a:effectLst/>
                        </a:rPr>
                        <a:t>Непрограммные направления деятельности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>
                          <a:effectLst/>
                        </a:rPr>
                        <a:t>76 078,5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>
                          <a:effectLst/>
                        </a:rPr>
                        <a:t>52 205,2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>
                          <a:effectLst/>
                        </a:rPr>
                        <a:t>44 090,6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>
                          <a:effectLst/>
                        </a:rPr>
                        <a:t>58,0%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 dirty="0">
                          <a:effectLst/>
                        </a:rPr>
                        <a:t>84,5%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>
                          <a:effectLst/>
                        </a:rPr>
                        <a:t>40 432,1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u="none" strike="noStrike" dirty="0">
                          <a:effectLst/>
                        </a:rPr>
                        <a:t>40 068,4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</a:tr>
              <a:tr h="142973"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b="1" u="none" strike="noStrike" dirty="0">
                          <a:effectLst/>
                        </a:rPr>
                        <a:t>ИТОГО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 anchor="b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1" u="none" strike="noStrike" dirty="0">
                          <a:effectLst/>
                        </a:rPr>
                        <a:t>1 289 053,9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1" u="none" strike="noStrike" dirty="0">
                          <a:effectLst/>
                        </a:rPr>
                        <a:t>1 477 493,6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1" u="none" strike="noStrike" dirty="0">
                          <a:effectLst/>
                        </a:rPr>
                        <a:t>1 415 664,5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1" u="none" strike="noStrike" dirty="0">
                          <a:effectLst/>
                        </a:rPr>
                        <a:t>109,8%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1" u="none" strike="noStrike" dirty="0">
                          <a:effectLst/>
                        </a:rPr>
                        <a:t>95,8%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1" u="none" strike="noStrike" dirty="0">
                          <a:effectLst/>
                        </a:rPr>
                        <a:t>981 334,8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800" b="1" u="none" strike="noStrike" dirty="0">
                          <a:effectLst/>
                        </a:rPr>
                        <a:t>897 915,9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</a:tr>
              <a:tr h="142973">
                <a:tc gridSpan="8">
                  <a:txBody>
                    <a:bodyPr/>
                    <a:lstStyle/>
                    <a:p>
                      <a:pPr algn="l" fontAlgn="t"/>
                      <a:r>
                        <a:rPr lang="ru-RU" sz="800" u="none" strike="noStrike" dirty="0">
                          <a:effectLst/>
                        </a:rPr>
                        <a:t>* без учета объема условно утверждаемых расходов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350" marR="5350" marT="535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77334" y="1227909"/>
            <a:ext cx="968586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000" dirty="0" smtClean="0"/>
              <a:t>(тыс. руб.)</a:t>
            </a:r>
            <a:endParaRPr lang="ru-RU" sz="1000" dirty="0"/>
          </a:p>
        </p:txBody>
      </p:sp>
      <p:sp>
        <p:nvSpPr>
          <p:cNvPr id="7" name="Управляющая кнопка: домой 6">
            <a:hlinkClick r:id="rId2" action="ppaction://hlinksldjump" highlightClick="1"/>
          </p:cNvPr>
          <p:cNvSpPr/>
          <p:nvPr/>
        </p:nvSpPr>
        <p:spPr>
          <a:xfrm>
            <a:off x="11576482" y="6560598"/>
            <a:ext cx="408372" cy="297402"/>
          </a:xfrm>
          <a:prstGeom prst="actionButtonHome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7561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8972693" cy="864093"/>
          </a:xfrm>
        </p:spPr>
        <p:txBody>
          <a:bodyPr>
            <a:normAutofit/>
          </a:bodyPr>
          <a:lstStyle/>
          <a:p>
            <a:r>
              <a:rPr lang="ru-RU" sz="2400" dirty="0"/>
              <a:t>Муниципальный долг </a:t>
            </a:r>
            <a:r>
              <a:rPr lang="ru-RU" sz="2400" dirty="0" smtClean="0"/>
              <a:t>Прионежского </a:t>
            </a:r>
            <a:r>
              <a:rPr lang="ru-RU" sz="2400" dirty="0"/>
              <a:t>муниципального </a:t>
            </a:r>
            <a:r>
              <a:rPr lang="ru-RU" sz="2400" dirty="0" smtClean="0"/>
              <a:t>района</a:t>
            </a:r>
            <a:endParaRPr lang="ru-RU" sz="2400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32000738"/>
              </p:ext>
            </p:extLst>
          </p:nvPr>
        </p:nvGraphicFramePr>
        <p:xfrm>
          <a:off x="677862" y="2160588"/>
          <a:ext cx="8794611" cy="138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93328"/>
                <a:gridCol w="1053564"/>
                <a:gridCol w="1167635"/>
                <a:gridCol w="966651"/>
                <a:gridCol w="957943"/>
                <a:gridCol w="95549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Объем муниципального долга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2022 год</a:t>
                      </a:r>
                      <a:br>
                        <a:rPr lang="ru-RU" sz="1200" dirty="0" smtClean="0"/>
                      </a:br>
                      <a:r>
                        <a:rPr lang="ru-RU" sz="1200" dirty="0" smtClean="0"/>
                        <a:t>факт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2023 год</a:t>
                      </a:r>
                      <a:br>
                        <a:rPr lang="ru-RU" sz="1200" dirty="0" smtClean="0"/>
                      </a:br>
                      <a:r>
                        <a:rPr lang="ru-RU" sz="1200" dirty="0" smtClean="0"/>
                        <a:t>ожидаемое исполнение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2024 год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2025 год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2026 год</a:t>
                      </a:r>
                      <a:endParaRPr lang="ru-RU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Кредиты кредитных организаций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0</a:t>
                      </a:r>
                      <a:endParaRPr lang="ru-RU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Бюджетные кредиты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20 000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20 000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20 000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20 000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11 996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11576482" y="6560598"/>
            <a:ext cx="408372" cy="297402"/>
          </a:xfrm>
          <a:prstGeom prst="actionButtonHome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8632082" y="1914367"/>
            <a:ext cx="84039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/>
              <a:t>(тыс. руб.)</a:t>
            </a:r>
            <a:endParaRPr lang="ru-RU" sz="1000" dirty="0"/>
          </a:p>
        </p:txBody>
      </p:sp>
    </p:spTree>
    <p:extLst>
      <p:ext uri="{BB962C8B-B14F-4D97-AF65-F5344CB8AC3E}">
        <p14:creationId xmlns:p14="http://schemas.microsoft.com/office/powerpoint/2010/main" val="608919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Сведения о социально значимых проектах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Социально значимые </a:t>
            </a:r>
            <a:r>
              <a:rPr lang="ru-RU" dirty="0"/>
              <a:t>проекты в проекте бюджета </a:t>
            </a:r>
            <a:r>
              <a:rPr lang="ru-RU" dirty="0" smtClean="0"/>
              <a:t>Прионежского муниципального района </a:t>
            </a:r>
            <a:r>
              <a:rPr lang="ru-RU" dirty="0"/>
              <a:t>на 2024 год и плановый период 2025 и 2026 годов не </a:t>
            </a:r>
            <a:r>
              <a:rPr lang="ru-RU" dirty="0" smtClean="0"/>
              <a:t>предусмотрены</a:t>
            </a:r>
            <a:endParaRPr lang="ru-RU" dirty="0"/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11576482" y="6560598"/>
            <a:ext cx="408372" cy="297402"/>
          </a:xfrm>
          <a:prstGeom prst="actionButtonHome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6790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261257"/>
            <a:ext cx="8596668" cy="679269"/>
          </a:xfrm>
        </p:spPr>
        <p:txBody>
          <a:bodyPr/>
          <a:lstStyle/>
          <a:p>
            <a:r>
              <a:rPr lang="ru-RU" dirty="0" smtClean="0"/>
              <a:t>Содержание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940527"/>
            <a:ext cx="8596668" cy="5566806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2" action="ppaction://hlinksldjump"/>
              </a:rPr>
              <a:t>Основные понятия</a:t>
            </a:r>
            <a:endParaRPr lang="ru-RU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r>
              <a:rPr lang="ru-RU" dirty="0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3" action="ppaction://hlinksldjump"/>
              </a:rPr>
              <a:t>Общая информация о </a:t>
            </a:r>
            <a:r>
              <a:rPr lang="ru-RU" dirty="0" err="1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3" action="ppaction://hlinksldjump"/>
              </a:rPr>
              <a:t>Прионежском</a:t>
            </a:r>
            <a:r>
              <a:rPr lang="ru-RU" dirty="0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3" action="ppaction://hlinksldjump"/>
              </a:rPr>
              <a:t> муниципальном районе</a:t>
            </a:r>
            <a:endParaRPr lang="ru-RU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r>
              <a:rPr lang="ru-RU" dirty="0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4" action="ppaction://hlinksldjump"/>
              </a:rPr>
              <a:t>Ключевые показатели социально-экономического развития</a:t>
            </a:r>
            <a:endParaRPr lang="ru-RU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r>
              <a:rPr lang="ru-RU" dirty="0">
                <a:solidFill>
                  <a:schemeClr val="accent1">
                    <a:lumMod val="40000"/>
                    <a:lumOff val="60000"/>
                  </a:schemeClr>
                </a:solidFill>
                <a:hlinkClick r:id="rId5" action="ppaction://hlinksldjump"/>
              </a:rPr>
              <a:t>Основные </a:t>
            </a:r>
            <a:r>
              <a:rPr lang="ru-RU" dirty="0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5" action="ppaction://hlinksldjump"/>
              </a:rPr>
              <a:t>направления бюджетной </a:t>
            </a:r>
            <a:r>
              <a:rPr lang="ru-RU" dirty="0">
                <a:solidFill>
                  <a:schemeClr val="accent1">
                    <a:lumMod val="40000"/>
                    <a:lumOff val="60000"/>
                  </a:schemeClr>
                </a:solidFill>
                <a:hlinkClick r:id="rId5" action="ppaction://hlinksldjump"/>
              </a:rPr>
              <a:t>и налоговой политики </a:t>
            </a:r>
            <a:r>
              <a:rPr lang="ru-RU" dirty="0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5" action="ppaction://hlinksldjump"/>
              </a:rPr>
              <a:t>Прионежского </a:t>
            </a:r>
            <a:r>
              <a:rPr lang="ru-RU" dirty="0">
                <a:solidFill>
                  <a:schemeClr val="accent1">
                    <a:lumMod val="40000"/>
                    <a:lumOff val="60000"/>
                  </a:schemeClr>
                </a:solidFill>
                <a:hlinkClick r:id="rId5" action="ppaction://hlinksldjump"/>
              </a:rPr>
              <a:t>муниципального района </a:t>
            </a:r>
            <a:r>
              <a:rPr lang="ru-RU" dirty="0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5" action="ppaction://hlinksldjump"/>
              </a:rPr>
              <a:t>на 2024 </a:t>
            </a:r>
            <a:r>
              <a:rPr lang="ru-RU" dirty="0">
                <a:solidFill>
                  <a:schemeClr val="accent1">
                    <a:lumMod val="40000"/>
                    <a:lumOff val="60000"/>
                  </a:schemeClr>
                </a:solidFill>
                <a:hlinkClick r:id="rId5" action="ppaction://hlinksldjump"/>
              </a:rPr>
              <a:t>год и на плановый период </a:t>
            </a:r>
            <a:r>
              <a:rPr lang="ru-RU" dirty="0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5" action="ppaction://hlinksldjump"/>
              </a:rPr>
              <a:t>2025 </a:t>
            </a:r>
            <a:r>
              <a:rPr lang="ru-RU" dirty="0">
                <a:solidFill>
                  <a:schemeClr val="accent1">
                    <a:lumMod val="40000"/>
                    <a:lumOff val="60000"/>
                  </a:schemeClr>
                </a:solidFill>
                <a:hlinkClick r:id="rId5" action="ppaction://hlinksldjump"/>
              </a:rPr>
              <a:t>и </a:t>
            </a:r>
            <a:r>
              <a:rPr lang="ru-RU" dirty="0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5" action="ppaction://hlinksldjump"/>
              </a:rPr>
              <a:t>2026 годов</a:t>
            </a:r>
            <a:endParaRPr lang="ru-RU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r>
              <a:rPr lang="ru-RU" dirty="0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6" action="ppaction://hlinksldjump"/>
              </a:rPr>
              <a:t>Этапы составления проекта бюджета </a:t>
            </a:r>
            <a:r>
              <a:rPr lang="ru-RU" dirty="0" err="1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6" action="ppaction://hlinksldjump"/>
              </a:rPr>
              <a:t>Прионежского</a:t>
            </a:r>
            <a:r>
              <a:rPr lang="ru-RU" dirty="0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6" action="ppaction://hlinksldjump"/>
              </a:rPr>
              <a:t> муниципального района</a:t>
            </a:r>
            <a:endParaRPr lang="ru-RU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r>
              <a:rPr lang="ru-RU" dirty="0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7" action="ppaction://hlinksldjump"/>
              </a:rPr>
              <a:t>Формирование доходов на 2024-2026 годы</a:t>
            </a:r>
            <a:endParaRPr lang="ru-RU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r>
              <a:rPr lang="ru-RU" dirty="0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8" action="ppaction://hlinksldjump"/>
              </a:rPr>
              <a:t>Формирование расходов на 2024-2026 годы</a:t>
            </a:r>
            <a:endParaRPr lang="ru-RU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r>
              <a:rPr lang="ru-RU" dirty="0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9" action="ppaction://hlinksldjump"/>
              </a:rPr>
              <a:t>Динамика основных характеристик бюджета </a:t>
            </a:r>
            <a:r>
              <a:rPr lang="ru-RU" dirty="0" err="1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9" action="ppaction://hlinksldjump"/>
              </a:rPr>
              <a:t>Прионежского</a:t>
            </a:r>
            <a:r>
              <a:rPr lang="ru-RU" dirty="0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9" action="ppaction://hlinksldjump"/>
              </a:rPr>
              <a:t> муниципального района</a:t>
            </a:r>
            <a:endParaRPr lang="ru-RU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r>
              <a:rPr lang="ru-RU" dirty="0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10" action="ppaction://hlinksldjump"/>
              </a:rPr>
              <a:t>Структура доходов бюджета Прионежского муниципального района</a:t>
            </a:r>
            <a:endParaRPr lang="ru-RU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r>
              <a:rPr lang="ru-RU" dirty="0">
                <a:hlinkClick r:id="rId11" action="ppaction://hlinksldjump"/>
              </a:rPr>
              <a:t>Сведения о доходах бюджета Прионежского муниципального района</a:t>
            </a:r>
            <a:br>
              <a:rPr lang="ru-RU" dirty="0">
                <a:hlinkClick r:id="rId11" action="ppaction://hlinksldjump"/>
              </a:rPr>
            </a:br>
            <a:r>
              <a:rPr lang="ru-RU" dirty="0">
                <a:hlinkClick r:id="rId11" action="ppaction://hlinksldjump"/>
              </a:rPr>
              <a:t>на 2024 год и плановый период 2025 и 2026 годов в сравнении с оценкой ожидаемого исполнения бюджета в 2023 году и отчетным периодом за 2022 год</a:t>
            </a:r>
            <a:endParaRPr lang="ru-RU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r>
              <a:rPr lang="ru-RU" dirty="0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12" action="ppaction://hlinksldjump"/>
              </a:rPr>
              <a:t>Структура расходов бюджета Прионежского муниципального района </a:t>
            </a:r>
            <a:endParaRPr lang="ru-RU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r>
              <a:rPr lang="ru-RU" dirty="0">
                <a:hlinkClick r:id="rId13" action="ppaction://hlinksldjump"/>
              </a:rPr>
              <a:t>Сведения о расходах бюджета Прионежского муниципального района на 2024 год и плановый период 2025 и 2026 годов в сравнении с оценкой ожидаемого исполнения бюджета в 2023 год и отчетным периодом за 2022 год</a:t>
            </a:r>
            <a:endParaRPr lang="ru-RU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r>
              <a:rPr lang="ru-RU" dirty="0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14" action="ppaction://hlinksldjump"/>
              </a:rPr>
              <a:t>Муниципальные программы Прионежского муниципального района</a:t>
            </a:r>
            <a:endParaRPr lang="ru-RU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r>
              <a:rPr lang="ru-RU" dirty="0">
                <a:solidFill>
                  <a:schemeClr val="accent1">
                    <a:lumMod val="40000"/>
                    <a:lumOff val="60000"/>
                  </a:schemeClr>
                </a:solidFill>
                <a:hlinkClick r:id="rId15" action="ppaction://hlinksldjump"/>
              </a:rPr>
              <a:t>Сведения о расходах бюджета Прионежского муниципального района по программным и непрограммным направлениям деятельности на 2024 год и плановый период 2025 и 2026 годов в сравнении с оценкой ожидаемого исполнения бюджета в 2023 год и отчетным периодом за 2022 </a:t>
            </a:r>
            <a:r>
              <a:rPr lang="ru-RU" dirty="0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15" action="ppaction://hlinksldjump"/>
              </a:rPr>
              <a:t>год</a:t>
            </a:r>
            <a:endParaRPr lang="ru-RU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r>
              <a:rPr lang="ru-RU" dirty="0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16" action="ppaction://hlinksldjump"/>
              </a:rPr>
              <a:t>Муниципальный долг Прионежского муниципального района</a:t>
            </a:r>
            <a:endParaRPr lang="ru-RU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r>
              <a:rPr lang="ru-RU" dirty="0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17" action="ppaction://hlinksldjump"/>
              </a:rPr>
              <a:t>Сведения о социально значимых проектах</a:t>
            </a:r>
            <a:endParaRPr lang="ru-RU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r>
              <a:rPr lang="ru-RU" dirty="0" smtClean="0">
                <a:solidFill>
                  <a:schemeClr val="accent1">
                    <a:lumMod val="40000"/>
                    <a:lumOff val="60000"/>
                  </a:schemeClr>
                </a:solidFill>
                <a:hlinkClick r:id="rId18" action="ppaction://hlinksldjump"/>
              </a:rPr>
              <a:t>Инициативные проекты</a:t>
            </a:r>
            <a:endParaRPr lang="ru-RU" dirty="0" smtClean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1622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Инициативные проекты</a:t>
            </a:r>
            <a:endParaRPr lang="ru-RU" sz="28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075" t="402" r="29778" b="-402"/>
          <a:stretch/>
        </p:blipFill>
        <p:spPr>
          <a:xfrm>
            <a:off x="677334" y="1930400"/>
            <a:ext cx="4310743" cy="2165867"/>
          </a:xfrm>
        </p:spPr>
      </p:pic>
      <p:sp>
        <p:nvSpPr>
          <p:cNvPr id="4" name="Управляющая кнопка: домой 3">
            <a:hlinkClick r:id="rId3" action="ppaction://hlinksldjump" highlightClick="1"/>
          </p:cNvPr>
          <p:cNvSpPr/>
          <p:nvPr/>
        </p:nvSpPr>
        <p:spPr>
          <a:xfrm>
            <a:off x="11576482" y="6560598"/>
            <a:ext cx="408372" cy="297402"/>
          </a:xfrm>
          <a:prstGeom prst="actionButtonHome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467218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67268" y="1748901"/>
            <a:ext cx="8072761" cy="958788"/>
          </a:xfrm>
        </p:spPr>
        <p:txBody>
          <a:bodyPr>
            <a:normAutofit/>
          </a:bodyPr>
          <a:lstStyle/>
          <a:p>
            <a:r>
              <a:rPr lang="ru-RU" dirty="0" smtClean="0"/>
              <a:t>БЮДЖЕТ ДЛЯ ГРАЖДАН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75546" y="3979813"/>
            <a:ext cx="6456203" cy="1000560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к проекту бюджета Прионежского муниципального района </a:t>
            </a:r>
            <a:br>
              <a:rPr lang="ru-RU" dirty="0" smtClean="0"/>
            </a:br>
            <a:r>
              <a:rPr lang="ru-RU" dirty="0" smtClean="0"/>
              <a:t>на 2024 год и на плановый период 2025 и 2026 годов 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1297" y="210151"/>
            <a:ext cx="584702" cy="912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3341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482353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Основные понятия</a:t>
            </a:r>
            <a:endParaRPr lang="ru-RU" sz="2400" dirty="0"/>
          </a:p>
        </p:txBody>
      </p:sp>
      <p:sp>
        <p:nvSpPr>
          <p:cNvPr id="5" name="Управляющая кнопка: домой 4">
            <a:hlinkClick r:id="rId2" action="ppaction://hlinksldjump" highlightClick="1"/>
          </p:cNvPr>
          <p:cNvSpPr/>
          <p:nvPr/>
        </p:nvSpPr>
        <p:spPr>
          <a:xfrm>
            <a:off x="11576482" y="6560598"/>
            <a:ext cx="408372" cy="297402"/>
          </a:xfrm>
          <a:prstGeom prst="actionButtonHome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2311412469"/>
              </p:ext>
            </p:extLst>
          </p:nvPr>
        </p:nvGraphicFramePr>
        <p:xfrm>
          <a:off x="742717" y="1091953"/>
          <a:ext cx="4566129" cy="55574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val="958639386"/>
              </p:ext>
            </p:extLst>
          </p:nvPr>
        </p:nvGraphicFramePr>
        <p:xfrm>
          <a:off x="5990553" y="1091953"/>
          <a:ext cx="4681539" cy="54686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1689904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034838" cy="526742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Общая информация о </a:t>
            </a:r>
            <a:r>
              <a:rPr lang="ru-RU" sz="2400" dirty="0" err="1" smtClean="0"/>
              <a:t>Прионежском</a:t>
            </a:r>
            <a:r>
              <a:rPr lang="ru-RU" sz="2400" dirty="0" smtClean="0"/>
              <a:t> муниципальном районе</a:t>
            </a:r>
            <a:endParaRPr lang="ru-RU" sz="24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825625"/>
            <a:ext cx="2862723" cy="4351338"/>
          </a:xfrm>
        </p:spPr>
      </p:pic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4172506" y="1825625"/>
            <a:ext cx="4998127" cy="4351338"/>
          </a:xfrm>
        </p:spPr>
        <p:txBody>
          <a:bodyPr>
            <a:normAutofit/>
          </a:bodyPr>
          <a:lstStyle/>
          <a:p>
            <a:r>
              <a:rPr lang="ru-RU" dirty="0" smtClean="0"/>
              <a:t>Дата образования - </a:t>
            </a:r>
            <a:r>
              <a:rPr lang="ru-RU" dirty="0"/>
              <a:t>29 января 1927 года </a:t>
            </a:r>
            <a:endParaRPr lang="ru-RU" dirty="0" smtClean="0"/>
          </a:p>
          <a:p>
            <a:r>
              <a:rPr lang="ru-RU" dirty="0" err="1" smtClean="0"/>
              <a:t>Прионежский</a:t>
            </a:r>
            <a:r>
              <a:rPr lang="ru-RU" dirty="0" smtClean="0"/>
              <a:t> </a:t>
            </a:r>
            <a:r>
              <a:rPr lang="ru-RU" dirty="0"/>
              <a:t>муниципальный район расположен в юго-восточной части Республики Карелия, вдоль юго-западного побережья Онежского озера, вокруг столицы, города </a:t>
            </a:r>
            <a:r>
              <a:rPr lang="ru-RU" dirty="0" smtClean="0"/>
              <a:t>Петрозаводска</a:t>
            </a:r>
          </a:p>
          <a:p>
            <a:r>
              <a:rPr lang="ru-RU" dirty="0" smtClean="0"/>
              <a:t>Район </a:t>
            </a:r>
            <a:r>
              <a:rPr lang="ru-RU" dirty="0"/>
              <a:t>включает </a:t>
            </a:r>
            <a:r>
              <a:rPr lang="ru-RU" dirty="0" smtClean="0"/>
              <a:t>в себя 13 </a:t>
            </a:r>
            <a:r>
              <a:rPr lang="ru-RU" dirty="0"/>
              <a:t>сельских </a:t>
            </a:r>
            <a:r>
              <a:rPr lang="ru-RU" dirty="0" smtClean="0"/>
              <a:t>поселений, </a:t>
            </a:r>
            <a:r>
              <a:rPr lang="ru-RU" dirty="0"/>
              <a:t>в том числе 3 вепсских: </a:t>
            </a:r>
            <a:r>
              <a:rPr lang="ru-RU" dirty="0" err="1"/>
              <a:t>Шелтозерское</a:t>
            </a:r>
            <a:r>
              <a:rPr lang="ru-RU" dirty="0"/>
              <a:t>, </a:t>
            </a:r>
            <a:r>
              <a:rPr lang="ru-RU" dirty="0" err="1"/>
              <a:t>Шокшинское</a:t>
            </a:r>
            <a:r>
              <a:rPr lang="ru-RU" dirty="0"/>
              <a:t>, </a:t>
            </a:r>
            <a:r>
              <a:rPr lang="ru-RU" dirty="0" err="1" smtClean="0"/>
              <a:t>Рыборецкое</a:t>
            </a:r>
            <a:endParaRPr lang="ru-RU" dirty="0" smtClean="0"/>
          </a:p>
          <a:p>
            <a:r>
              <a:rPr lang="ru-RU" dirty="0" smtClean="0"/>
              <a:t>Численность населения на 01.01.2021 – 21 931 чел.</a:t>
            </a:r>
          </a:p>
          <a:p>
            <a:r>
              <a:rPr lang="ru-RU" dirty="0" smtClean="0"/>
              <a:t>Площадь – 4 474,91 </a:t>
            </a:r>
            <a:r>
              <a:rPr lang="ru-RU" dirty="0"/>
              <a:t>км²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Управляющая кнопка: домой 3">
            <a:hlinkClick r:id="rId3" action="ppaction://hlinksldjump" highlightClick="1"/>
          </p:cNvPr>
          <p:cNvSpPr/>
          <p:nvPr/>
        </p:nvSpPr>
        <p:spPr>
          <a:xfrm>
            <a:off x="11576482" y="6560598"/>
            <a:ext cx="408372" cy="297402"/>
          </a:xfrm>
          <a:prstGeom prst="actionButtonHome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5343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8696417" cy="424987"/>
          </a:xfrm>
        </p:spPr>
        <p:txBody>
          <a:bodyPr>
            <a:noAutofit/>
          </a:bodyPr>
          <a:lstStyle/>
          <a:p>
            <a:r>
              <a:rPr lang="ru-RU" sz="2400" dirty="0"/>
              <a:t>Ключевые показатели социально-экономического </a:t>
            </a:r>
            <a:r>
              <a:rPr lang="ru-RU" sz="2400" dirty="0" smtClean="0"/>
              <a:t>развития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199" y="1194150"/>
            <a:ext cx="8696417" cy="811043"/>
          </a:xfrm>
        </p:spPr>
        <p:txBody>
          <a:bodyPr>
            <a:normAutofit lnSpcReduction="10000"/>
          </a:bodyPr>
          <a:lstStyle/>
          <a:p>
            <a:pPr marL="0" marR="5080" indent="0" algn="just">
              <a:lnSpc>
                <a:spcPct val="100000"/>
              </a:lnSpc>
              <a:spcBef>
                <a:spcPts val="100"/>
              </a:spcBef>
              <a:buNone/>
            </a:pPr>
            <a:r>
              <a:rPr lang="ru-RU" sz="1200" spc="25" dirty="0">
                <a:solidFill>
                  <a:srgbClr val="231F20"/>
                </a:solidFill>
                <a:latin typeface="Arial"/>
                <a:cs typeface="Arial"/>
              </a:rPr>
              <a:t>Ключевые </a:t>
            </a:r>
            <a:r>
              <a:rPr lang="ru-RU" sz="1200" spc="10" dirty="0">
                <a:solidFill>
                  <a:srgbClr val="231F20"/>
                </a:solidFill>
                <a:latin typeface="Arial"/>
                <a:cs typeface="Arial"/>
              </a:rPr>
              <a:t>показатели </a:t>
            </a:r>
            <a:r>
              <a:rPr lang="ru-RU" sz="1200" spc="35" dirty="0">
                <a:solidFill>
                  <a:srgbClr val="231F20"/>
                </a:solidFill>
                <a:latin typeface="Arial"/>
                <a:cs typeface="Arial"/>
              </a:rPr>
              <a:t>прогноза социально-экономического  </a:t>
            </a:r>
            <a:r>
              <a:rPr lang="ru-RU" sz="1200" spc="5" dirty="0">
                <a:solidFill>
                  <a:srgbClr val="231F20"/>
                </a:solidFill>
                <a:latin typeface="Arial"/>
                <a:cs typeface="Arial"/>
              </a:rPr>
              <a:t>развития </a:t>
            </a:r>
            <a:r>
              <a:rPr lang="ru-RU" sz="1200" spc="25" dirty="0" smtClean="0">
                <a:solidFill>
                  <a:srgbClr val="231F20"/>
                </a:solidFill>
                <a:latin typeface="Arial"/>
                <a:cs typeface="Arial"/>
              </a:rPr>
              <a:t>Прионежского муниципального района</a:t>
            </a:r>
            <a:r>
              <a:rPr lang="ru-RU" sz="1200" spc="35" dirty="0" smtClean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ru-RU" sz="1200" spc="5" dirty="0">
                <a:solidFill>
                  <a:srgbClr val="231F20"/>
                </a:solidFill>
                <a:latin typeface="Arial"/>
                <a:cs typeface="Arial"/>
              </a:rPr>
              <a:t>на </a:t>
            </a:r>
            <a:r>
              <a:rPr lang="ru-RU" sz="1200" spc="20" dirty="0" smtClean="0">
                <a:solidFill>
                  <a:srgbClr val="231F20"/>
                </a:solidFill>
                <a:latin typeface="Arial"/>
                <a:cs typeface="Arial"/>
              </a:rPr>
              <a:t>2024-2026 годы </a:t>
            </a:r>
            <a:r>
              <a:rPr lang="ru-RU" sz="1200" spc="15" dirty="0">
                <a:solidFill>
                  <a:srgbClr val="231F20"/>
                </a:solidFill>
                <a:latin typeface="Arial"/>
                <a:cs typeface="Arial"/>
              </a:rPr>
              <a:t>характеризуются </a:t>
            </a:r>
            <a:r>
              <a:rPr lang="ru-RU" sz="1200" spc="20" dirty="0">
                <a:solidFill>
                  <a:srgbClr val="231F20"/>
                </a:solidFill>
                <a:latin typeface="Arial"/>
                <a:cs typeface="Arial"/>
              </a:rPr>
              <a:t>следующими </a:t>
            </a:r>
            <a:r>
              <a:rPr lang="ru-RU" sz="1200" spc="20" dirty="0">
                <a:latin typeface="Arial"/>
                <a:cs typeface="Arial"/>
              </a:rPr>
              <a:t>данными </a:t>
            </a:r>
            <a:r>
              <a:rPr lang="ru-RU" sz="1200" spc="-15" dirty="0">
                <a:latin typeface="Arial"/>
                <a:cs typeface="Arial"/>
              </a:rPr>
              <a:t>(на </a:t>
            </a:r>
            <a:r>
              <a:rPr lang="ru-RU" sz="1200" spc="35" dirty="0">
                <a:latin typeface="Arial"/>
                <a:cs typeface="Arial"/>
              </a:rPr>
              <a:t>основании  </a:t>
            </a:r>
            <a:r>
              <a:rPr lang="ru-RU" sz="1200" spc="20" dirty="0">
                <a:latin typeface="Arial"/>
                <a:cs typeface="Arial"/>
              </a:rPr>
              <a:t>постановления </a:t>
            </a:r>
            <a:r>
              <a:rPr lang="ru-RU" sz="1200" spc="25" dirty="0">
                <a:latin typeface="Arial"/>
                <a:cs typeface="Arial"/>
              </a:rPr>
              <a:t>Администрации </a:t>
            </a:r>
            <a:r>
              <a:rPr lang="ru-RU" sz="1200" spc="25" dirty="0">
                <a:solidFill>
                  <a:srgbClr val="231F20"/>
                </a:solidFill>
                <a:latin typeface="Arial"/>
                <a:cs typeface="Arial"/>
              </a:rPr>
              <a:t>Прионежского муниципального района</a:t>
            </a:r>
            <a:r>
              <a:rPr lang="ru-RU" sz="1200" spc="50" dirty="0" smtClean="0">
                <a:latin typeface="Arial"/>
                <a:cs typeface="Arial"/>
              </a:rPr>
              <a:t> </a:t>
            </a:r>
            <a:r>
              <a:rPr lang="ru-RU" sz="1200" spc="50" dirty="0">
                <a:latin typeface="Arial"/>
                <a:cs typeface="Arial"/>
              </a:rPr>
              <a:t>от </a:t>
            </a:r>
            <a:r>
              <a:rPr lang="ru-RU" sz="1200" spc="50" dirty="0" smtClean="0">
                <a:latin typeface="Arial"/>
                <a:cs typeface="Arial"/>
              </a:rPr>
              <a:t>24.10.2023 </a:t>
            </a:r>
            <a:r>
              <a:rPr lang="ru-RU" sz="1200" spc="50" dirty="0">
                <a:latin typeface="Arial"/>
                <a:cs typeface="Arial"/>
              </a:rPr>
              <a:t>№ </a:t>
            </a:r>
            <a:r>
              <a:rPr lang="ru-RU" sz="1200" spc="50" dirty="0" smtClean="0">
                <a:latin typeface="Arial"/>
                <a:cs typeface="Arial"/>
              </a:rPr>
              <a:t>1023 </a:t>
            </a:r>
            <a:r>
              <a:rPr lang="ru-RU" sz="1200" spc="50" dirty="0">
                <a:latin typeface="Arial"/>
                <a:cs typeface="Arial"/>
              </a:rPr>
              <a:t>«О прогнозе </a:t>
            </a:r>
            <a:r>
              <a:rPr lang="ru-RU" sz="1200" spc="35" dirty="0" smtClean="0">
                <a:latin typeface="Arial"/>
                <a:cs typeface="Arial"/>
              </a:rPr>
              <a:t>социально-экон</a:t>
            </a:r>
            <a:r>
              <a:rPr lang="ru-RU" sz="1200" spc="40" dirty="0" smtClean="0">
                <a:latin typeface="Arial"/>
                <a:cs typeface="Arial"/>
              </a:rPr>
              <a:t>омического </a:t>
            </a:r>
            <a:r>
              <a:rPr lang="ru-RU" sz="1200" spc="5" dirty="0">
                <a:latin typeface="Arial"/>
                <a:cs typeface="Arial"/>
              </a:rPr>
              <a:t>развития </a:t>
            </a:r>
            <a:r>
              <a:rPr lang="ru-RU" sz="1200" spc="25" dirty="0">
                <a:solidFill>
                  <a:srgbClr val="231F20"/>
                </a:solidFill>
                <a:latin typeface="Arial"/>
                <a:cs typeface="Arial"/>
              </a:rPr>
              <a:t>Прионежского муниципального района</a:t>
            </a:r>
            <a:r>
              <a:rPr lang="ru-RU" sz="1200" spc="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ru-RU" sz="1200" spc="35" dirty="0" smtClean="0">
                <a:solidFill>
                  <a:srgbClr val="231F20"/>
                </a:solidFill>
                <a:latin typeface="Arial"/>
                <a:cs typeface="Arial"/>
              </a:rPr>
              <a:t>на </a:t>
            </a:r>
            <a:r>
              <a:rPr lang="ru-RU" sz="1200" spc="20" dirty="0" smtClean="0">
                <a:latin typeface="Arial"/>
                <a:cs typeface="Arial"/>
              </a:rPr>
              <a:t>2024 год и </a:t>
            </a:r>
            <a:r>
              <a:rPr lang="ru-RU" sz="1200" spc="5" dirty="0" smtClean="0">
                <a:latin typeface="Arial"/>
                <a:cs typeface="Arial"/>
              </a:rPr>
              <a:t>плановый </a:t>
            </a:r>
            <a:r>
              <a:rPr lang="ru-RU" sz="1200" spc="5" dirty="0">
                <a:latin typeface="Arial"/>
                <a:cs typeface="Arial"/>
              </a:rPr>
              <a:t>период </a:t>
            </a:r>
            <a:r>
              <a:rPr lang="ru-RU" sz="1200" spc="5" dirty="0" smtClean="0">
                <a:latin typeface="Arial"/>
                <a:cs typeface="Arial"/>
              </a:rPr>
              <a:t>2025 и </a:t>
            </a:r>
            <a:r>
              <a:rPr lang="ru-RU" sz="1200" spc="20" dirty="0" smtClean="0">
                <a:latin typeface="Arial"/>
                <a:cs typeface="Arial"/>
              </a:rPr>
              <a:t>2026 </a:t>
            </a:r>
            <a:r>
              <a:rPr lang="ru-RU" sz="1200" spc="15" dirty="0" smtClean="0">
                <a:latin typeface="Arial"/>
                <a:cs typeface="Arial"/>
              </a:rPr>
              <a:t>годов»:</a:t>
            </a:r>
            <a:endParaRPr lang="ru-RU" sz="1200" dirty="0">
              <a:latin typeface="Arial"/>
              <a:cs typeface="Arial"/>
            </a:endParaRPr>
          </a:p>
          <a:p>
            <a:endParaRPr lang="ru-RU" dirty="0"/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11576482" y="6560598"/>
            <a:ext cx="408372" cy="297402"/>
          </a:xfrm>
          <a:prstGeom prst="actionButtonHome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6010566"/>
              </p:ext>
            </p:extLst>
          </p:nvPr>
        </p:nvGraphicFramePr>
        <p:xfrm>
          <a:off x="838200" y="2409231"/>
          <a:ext cx="8696417" cy="31331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34810"/>
                <a:gridCol w="621437"/>
                <a:gridCol w="692458"/>
                <a:gridCol w="865503"/>
                <a:gridCol w="602031"/>
                <a:gridCol w="624057"/>
                <a:gridCol w="565322"/>
                <a:gridCol w="594690"/>
                <a:gridCol w="609373"/>
                <a:gridCol w="586736"/>
              </a:tblGrid>
              <a:tr h="575307">
                <a:tc rowSpan="2">
                  <a:txBody>
                    <a:bodyPr/>
                    <a:lstStyle/>
                    <a:p>
                      <a:pPr algn="ctr"/>
                      <a:r>
                        <a:rPr lang="ru-RU" sz="1000" dirty="0" smtClean="0"/>
                        <a:t>Наименование показателя</a:t>
                      </a:r>
                      <a:endParaRPr lang="ru-RU" sz="1000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000" dirty="0" smtClean="0"/>
                        <a:t>Ед. изм.</a:t>
                      </a:r>
                      <a:endParaRPr lang="ru-RU" sz="1000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</a:rPr>
                        <a:t>2022</a:t>
                      </a:r>
                      <a:endParaRPr lang="ru-RU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/>
                        <a:t>Предвари-тельные итоги</a:t>
                      </a:r>
                      <a:endParaRPr lang="ru-RU" sz="1000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1000" dirty="0" smtClean="0"/>
                        <a:t>Базовый вариант развития</a:t>
                      </a:r>
                      <a:endParaRPr lang="ru-RU" sz="1000" dirty="0"/>
                    </a:p>
                  </a:txBody>
                  <a:tcPr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1000" dirty="0" smtClean="0"/>
                        <a:t>Целевой вариант развития</a:t>
                      </a:r>
                      <a:endParaRPr lang="ru-RU" sz="1000" dirty="0"/>
                    </a:p>
                  </a:txBody>
                  <a:tcPr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sz="12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</a:tr>
              <a:tr h="424216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</a:rPr>
                        <a:t>2023</a:t>
                      </a:r>
                      <a:endParaRPr lang="ru-RU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</a:rPr>
                        <a:t>2024</a:t>
                      </a:r>
                      <a:endParaRPr lang="ru-RU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</a:rPr>
                        <a:t>2025</a:t>
                      </a:r>
                      <a:endParaRPr lang="ru-RU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</a:rPr>
                        <a:t>2026</a:t>
                      </a:r>
                      <a:endParaRPr lang="ru-RU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</a:rPr>
                        <a:t>2024</a:t>
                      </a:r>
                      <a:endParaRPr lang="ru-RU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</a:rPr>
                        <a:t>2025</a:t>
                      </a:r>
                      <a:endParaRPr lang="ru-RU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bg1"/>
                          </a:solidFill>
                        </a:rPr>
                        <a:t>2026</a:t>
                      </a:r>
                      <a:endParaRPr lang="ru-RU" sz="10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05304"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Среднегодовая численность постоянного населения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Чел.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21693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22000</a:t>
                      </a:r>
                      <a:endParaRPr lang="ru-RU" sz="1100" dirty="0"/>
                    </a:p>
                  </a:txBody>
                  <a:tcPr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22100</a:t>
                      </a:r>
                      <a:endParaRPr lang="ru-RU" sz="1100" dirty="0"/>
                    </a:p>
                  </a:txBody>
                  <a:tcPr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22100</a:t>
                      </a:r>
                      <a:endParaRPr lang="ru-RU" sz="1100" dirty="0"/>
                    </a:p>
                  </a:txBody>
                  <a:tcPr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22250</a:t>
                      </a:r>
                      <a:endParaRPr lang="ru-RU" sz="1100" dirty="0"/>
                    </a:p>
                  </a:txBody>
                  <a:tcPr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22100</a:t>
                      </a:r>
                      <a:endParaRPr lang="ru-RU" sz="1100" dirty="0"/>
                    </a:p>
                  </a:txBody>
                  <a:tcPr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22250</a:t>
                      </a:r>
                      <a:endParaRPr lang="ru-RU" sz="1100" dirty="0"/>
                    </a:p>
                  </a:txBody>
                  <a:tcPr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22300</a:t>
                      </a:r>
                      <a:endParaRPr lang="ru-RU" sz="1100" dirty="0"/>
                    </a:p>
                  </a:txBody>
                  <a:tcPr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26404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/>
                        <a:t>Среднемесячная номинальная</a:t>
                      </a:r>
                      <a:r>
                        <a:rPr lang="ru-RU" sz="1100" baseline="0" dirty="0" smtClean="0"/>
                        <a:t> начисленная заработная плата</a:t>
                      </a:r>
                      <a:endParaRPr lang="ru-RU" sz="11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Руб.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62397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68845,60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71763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75135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75135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75135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78135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80135</a:t>
                      </a:r>
                      <a:endParaRPr lang="ru-RU" sz="1100" dirty="0"/>
                    </a:p>
                  </a:txBody>
                  <a:tcPr anchor="ctr"/>
                </a:tc>
              </a:tr>
              <a:tr h="269458"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Оборот розничной торговли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Млн. руб.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2403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2643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2802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2942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2982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2942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2982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3000</a:t>
                      </a:r>
                      <a:endParaRPr lang="ru-RU" sz="1100" dirty="0"/>
                    </a:p>
                  </a:txBody>
                  <a:tcPr anchor="ctr"/>
                </a:tc>
              </a:tr>
              <a:tr h="424216"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Среднесписочная численность работников (без внешних совместителей)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Тыс. чел.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3375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3385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3450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3600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3650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3600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3650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3700</a:t>
                      </a:r>
                      <a:endParaRPr lang="ru-RU" sz="1100" dirty="0"/>
                    </a:p>
                  </a:txBody>
                  <a:tcPr anchor="ctr"/>
                </a:tc>
              </a:tr>
              <a:tr h="424216"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Фонд начисленной заработной платы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Млн. руб.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sz="1100" dirty="0" smtClean="0"/>
                        <a:t>2522,77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2792,75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3100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3300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3600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3300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3600</a:t>
                      </a:r>
                      <a:endParaRPr lang="ru-RU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/>
                        <a:t>3800</a:t>
                      </a:r>
                      <a:endParaRPr lang="ru-RU" sz="1100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6184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8972693" cy="1320800"/>
          </a:xfrm>
        </p:spPr>
        <p:txBody>
          <a:bodyPr>
            <a:normAutofit/>
          </a:bodyPr>
          <a:lstStyle/>
          <a:p>
            <a:r>
              <a:rPr lang="ru-RU" sz="2400" dirty="0"/>
              <a:t>Основные направления бюджетной и налоговой политики Прионежского муниципального района на </a:t>
            </a:r>
            <a:r>
              <a:rPr lang="ru-RU" sz="2400" dirty="0" smtClean="0"/>
              <a:t>2024 </a:t>
            </a:r>
            <a:r>
              <a:rPr lang="ru-RU" sz="2400" dirty="0"/>
              <a:t>год и на плановый период </a:t>
            </a:r>
            <a:r>
              <a:rPr lang="ru-RU" sz="2400" dirty="0" smtClean="0"/>
              <a:t>2025 </a:t>
            </a:r>
            <a:r>
              <a:rPr lang="ru-RU" sz="2400" dirty="0"/>
              <a:t>и </a:t>
            </a:r>
            <a:r>
              <a:rPr lang="ru-RU" sz="2400" dirty="0" smtClean="0"/>
              <a:t>2026 годов</a:t>
            </a:r>
            <a:endParaRPr lang="ru-RU" sz="2400" dirty="0"/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11576482" y="6560598"/>
            <a:ext cx="408372" cy="297402"/>
          </a:xfrm>
          <a:prstGeom prst="actionButtonHome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677334" y="1930401"/>
            <a:ext cx="4173339" cy="38956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spcBef>
                <a:spcPts val="0"/>
              </a:spcBef>
              <a:buFont typeface="Wingdings 3" charset="2"/>
              <a:buNone/>
            </a:pPr>
            <a:r>
              <a:rPr lang="ru-RU" sz="1050" b="1" dirty="0" smtClean="0"/>
              <a:t>Основные направления налоговой политики: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950" dirty="0" smtClean="0"/>
              <a:t>совершенствование методов налогового администрирования и прогнозирования доходов местного бюджета;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950" dirty="0" smtClean="0"/>
              <a:t>содействие развитию субъектов малого предпринимательства в районе;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950" dirty="0" smtClean="0"/>
              <a:t>организация работы по проведению мероприятий по легализации оплаты труда и обеспечению полноты поступления в бюджет налога на доходы физических лиц;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950" dirty="0" smtClean="0"/>
              <a:t>проведение мероприятий по повышению эффективности управления муниципальной собственностью, в том числе за счет проведения </a:t>
            </a:r>
            <a:r>
              <a:rPr lang="ru-RU" sz="950" dirty="0" err="1" smtClean="0"/>
              <a:t>претензионно</a:t>
            </a:r>
            <a:r>
              <a:rPr lang="ru-RU" sz="950" dirty="0" smtClean="0"/>
              <a:t>-исковой работы с неплательщиками;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950" dirty="0" smtClean="0"/>
              <a:t>организация эффективного взаимодействия с предприятиями района по улучшению финансово-экономического состояния, обеспечению роста налогооблагаемой базы;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950" dirty="0"/>
              <a:t>ежегодное проведение оценки эффективности предоставленных налоговых льгот, принятие мер по устранению неэффективных налоговых льгот и иных налоговых преимуществ</a:t>
            </a: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4850674" y="1930400"/>
            <a:ext cx="4799353" cy="389563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spcBef>
                <a:spcPts val="0"/>
              </a:spcBef>
              <a:buFont typeface="Wingdings 3" charset="2"/>
              <a:buNone/>
            </a:pPr>
            <a:r>
              <a:rPr lang="ru-RU" sz="1050" b="1" dirty="0" smtClean="0"/>
              <a:t>Основные направления бюджетной политики: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950" dirty="0" smtClean="0"/>
              <a:t>главная цель - создание предпосылок для устойчивого социально-экономического развития района и обеспечение исполнения расходных обязательств района при сохранении экономической стабильности, долгосрочной сбалансированности и устойчивости бюджетов сельских поселений;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950" dirty="0" smtClean="0"/>
              <a:t>оптимизация расходов текущего характера и изыскания средств на цели развития района;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950" dirty="0" smtClean="0"/>
              <a:t>создание эффективной системы управления бюджетными рисками и обеспечение устойчивости бюджетной системы;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950" dirty="0" smtClean="0"/>
              <a:t>реализация указов Президента Российской Федерации;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950" dirty="0" smtClean="0"/>
              <a:t>обеспечение совершенствования системы мер социальной поддержки граждан;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950" dirty="0" smtClean="0"/>
              <a:t>повышение качества предоставления муниципальных услуг, процедур проведения муниципальных закупок, предварительного и последующего муниципального финансового контроля;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950" dirty="0" smtClean="0"/>
              <a:t>повышение эффективности использования целевых межбюджетных трансфертов из федерального бюджета и бюджета Республики Карелия;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950" dirty="0" smtClean="0"/>
              <a:t>проведение эффективной и взвешенной долговой политики;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ru-RU" sz="950" dirty="0" smtClean="0"/>
              <a:t>обеспечение широкого вовлечения граждан в процедуры обсуждения и принятия бюджетных решений, общественного контроля их эффективности и результативности</a:t>
            </a:r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677333" y="5989951"/>
            <a:ext cx="8972693" cy="570647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 smtClean="0"/>
              <a:t>Основные инструменты </a:t>
            </a:r>
            <a:r>
              <a:rPr lang="ru-RU" dirty="0" smtClean="0"/>
              <a:t>- меры</a:t>
            </a:r>
            <a:r>
              <a:rPr lang="ru-RU" dirty="0"/>
              <a:t>, направленные на совершенствование процессов планирования и реализации муниципальных программ, создание организационных условий для повышения качества предоставления муниципальных услуг, повышение эффективности предварительного и последующего контроля</a:t>
            </a:r>
          </a:p>
        </p:txBody>
      </p:sp>
    </p:spTree>
    <p:extLst>
      <p:ext uri="{BB962C8B-B14F-4D97-AF65-F5344CB8AC3E}">
        <p14:creationId xmlns:p14="http://schemas.microsoft.com/office/powerpoint/2010/main" val="3301080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46338"/>
          </a:xfrm>
        </p:spPr>
        <p:txBody>
          <a:bodyPr>
            <a:normAutofit/>
          </a:bodyPr>
          <a:lstStyle/>
          <a:p>
            <a:r>
              <a:rPr lang="ru-RU" sz="2400" dirty="0"/>
              <a:t>Основные этапы составления проекта бюджета </a:t>
            </a:r>
            <a:r>
              <a:rPr lang="ru-RU" sz="2400" dirty="0" err="1"/>
              <a:t>Прионежского</a:t>
            </a:r>
            <a:r>
              <a:rPr lang="ru-RU" sz="2400" dirty="0"/>
              <a:t> муниципального </a:t>
            </a:r>
            <a:r>
              <a:rPr lang="ru-RU" sz="2400" dirty="0" smtClean="0"/>
              <a:t>района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987070" y="1608244"/>
            <a:ext cx="4527612" cy="369332"/>
          </a:xfrm>
        </p:spPr>
        <p:txBody>
          <a:bodyPr>
            <a:normAutofit fontScale="62500" lnSpcReduction="2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b="1" spc="80" dirty="0">
                <a:solidFill>
                  <a:schemeClr val="bg2">
                    <a:lumMod val="50000"/>
                  </a:schemeClr>
                </a:solidFill>
                <a:latin typeface="Calibri"/>
                <a:cs typeface="Calibri"/>
              </a:rPr>
              <a:t>Определение</a:t>
            </a:r>
            <a:r>
              <a:rPr lang="ru-RU" b="1" spc="30" dirty="0">
                <a:solidFill>
                  <a:schemeClr val="bg2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ru-RU" b="1" spc="100" dirty="0">
                <a:solidFill>
                  <a:schemeClr val="bg2">
                    <a:lumMod val="50000"/>
                  </a:schemeClr>
                </a:solidFill>
                <a:latin typeface="Calibri"/>
                <a:cs typeface="Calibri"/>
              </a:rPr>
              <a:t>основных</a:t>
            </a:r>
            <a:r>
              <a:rPr lang="ru-RU" b="1" spc="30" dirty="0">
                <a:solidFill>
                  <a:schemeClr val="bg2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ru-RU" b="1" spc="85" dirty="0">
                <a:solidFill>
                  <a:schemeClr val="bg2">
                    <a:lumMod val="50000"/>
                  </a:schemeClr>
                </a:solidFill>
                <a:latin typeface="Calibri"/>
                <a:cs typeface="Calibri"/>
              </a:rPr>
              <a:t>подходов</a:t>
            </a:r>
            <a:r>
              <a:rPr lang="ru-RU" b="1" spc="30" dirty="0">
                <a:solidFill>
                  <a:schemeClr val="bg2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ru-RU" b="1" spc="105" dirty="0">
                <a:solidFill>
                  <a:schemeClr val="bg2">
                    <a:lumMod val="50000"/>
                  </a:schemeClr>
                </a:solidFill>
                <a:latin typeface="Calibri"/>
                <a:cs typeface="Calibri"/>
              </a:rPr>
              <a:t>к</a:t>
            </a:r>
            <a:r>
              <a:rPr lang="ru-RU" b="1" spc="35" dirty="0">
                <a:solidFill>
                  <a:schemeClr val="bg2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ru-RU" b="1" spc="90" dirty="0">
                <a:solidFill>
                  <a:schemeClr val="bg2">
                    <a:lumMod val="50000"/>
                  </a:schemeClr>
                </a:solidFill>
                <a:latin typeface="Calibri"/>
                <a:cs typeface="Calibri"/>
              </a:rPr>
              <a:t>формированию</a:t>
            </a:r>
            <a:r>
              <a:rPr lang="ru-RU" b="1" spc="30" dirty="0">
                <a:solidFill>
                  <a:schemeClr val="bg2">
                    <a:lumMod val="50000"/>
                  </a:schemeClr>
                </a:solidFill>
                <a:latin typeface="Calibri"/>
                <a:cs typeface="Calibri"/>
              </a:rPr>
              <a:t> </a:t>
            </a:r>
            <a:r>
              <a:rPr lang="ru-RU" b="1" spc="90" dirty="0" smtClean="0">
                <a:solidFill>
                  <a:schemeClr val="bg2">
                    <a:lumMod val="50000"/>
                  </a:schemeClr>
                </a:solidFill>
                <a:latin typeface="Calibri"/>
                <a:cs typeface="Calibri"/>
              </a:rPr>
              <a:t>бюджета Прионежского муниципального района</a:t>
            </a:r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11576482" y="6560598"/>
            <a:ext cx="408372" cy="297402"/>
          </a:xfrm>
          <a:prstGeom prst="actionButtonHome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814566" y="1603760"/>
            <a:ext cx="1839858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Май–июнь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14566" y="2158081"/>
            <a:ext cx="1839858" cy="3693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accent6"/>
                </a:solidFill>
              </a:rPr>
              <a:t>Июнь-август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8613" y="2914426"/>
            <a:ext cx="1839858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Июль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14566" y="3676552"/>
            <a:ext cx="1839858" cy="3693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accent6"/>
                </a:solidFill>
              </a:rPr>
              <a:t>Июль-сентябрь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14566" y="4193706"/>
            <a:ext cx="1839858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Октябрь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14566" y="4844196"/>
            <a:ext cx="1839858" cy="3693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accent6"/>
                </a:solidFill>
              </a:rPr>
              <a:t>Ноябрь</a:t>
            </a:r>
          </a:p>
        </p:txBody>
      </p:sp>
      <p:sp>
        <p:nvSpPr>
          <p:cNvPr id="11" name="Объект 2"/>
          <p:cNvSpPr txBox="1">
            <a:spLocks/>
          </p:cNvSpPr>
          <p:nvPr/>
        </p:nvSpPr>
        <p:spPr>
          <a:xfrm>
            <a:off x="2987070" y="2128499"/>
            <a:ext cx="4527612" cy="369332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ru-RU" b="1" spc="80" dirty="0">
                <a:solidFill>
                  <a:srgbClr val="007DC5"/>
                </a:solidFill>
                <a:latin typeface="Calibri"/>
                <a:cs typeface="Calibri"/>
              </a:rPr>
              <a:t>Расчет предварительного прогноза поступления администрируемых  доходов в бюджет</a:t>
            </a:r>
            <a:endParaRPr lang="ru-RU" b="1" spc="90" dirty="0" smtClean="0">
              <a:solidFill>
                <a:srgbClr val="007DC5"/>
              </a:solidFill>
              <a:latin typeface="Calibri"/>
              <a:cs typeface="Calibri"/>
            </a:endParaRPr>
          </a:p>
        </p:txBody>
      </p:sp>
      <p:sp>
        <p:nvSpPr>
          <p:cNvPr id="12" name="Объект 2"/>
          <p:cNvSpPr txBox="1">
            <a:spLocks/>
          </p:cNvSpPr>
          <p:nvPr/>
        </p:nvSpPr>
        <p:spPr>
          <a:xfrm>
            <a:off x="2987070" y="2542813"/>
            <a:ext cx="4527612" cy="370883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ru-RU" b="1" spc="105" dirty="0">
                <a:solidFill>
                  <a:schemeClr val="bg2">
                    <a:lumMod val="50000"/>
                  </a:schemeClr>
                </a:solidFill>
                <a:latin typeface="Calibri"/>
                <a:cs typeface="Calibri"/>
              </a:rPr>
              <a:t>Составление </a:t>
            </a:r>
            <a:r>
              <a:rPr lang="ru-RU" b="1" spc="90" dirty="0">
                <a:solidFill>
                  <a:schemeClr val="bg2">
                    <a:lumMod val="50000"/>
                  </a:schemeClr>
                </a:solidFill>
                <a:latin typeface="Calibri"/>
                <a:cs typeface="Calibri"/>
              </a:rPr>
              <a:t>прогноза социально-экономического </a:t>
            </a:r>
            <a:r>
              <a:rPr lang="ru-RU" b="1" spc="75" dirty="0" smtClean="0">
                <a:solidFill>
                  <a:schemeClr val="bg2">
                    <a:lumMod val="50000"/>
                  </a:schemeClr>
                </a:solidFill>
                <a:latin typeface="Calibri"/>
                <a:cs typeface="Calibri"/>
              </a:rPr>
              <a:t>развития Прионежского муниципального района</a:t>
            </a:r>
            <a:endParaRPr lang="ru-RU" b="1" spc="90" dirty="0" smtClean="0">
              <a:solidFill>
                <a:schemeClr val="bg2">
                  <a:lumMod val="50000"/>
                </a:schemeClr>
              </a:solidFill>
              <a:latin typeface="Calibri"/>
              <a:cs typeface="Calibri"/>
            </a:endParaRPr>
          </a:p>
        </p:txBody>
      </p:sp>
      <p:sp>
        <p:nvSpPr>
          <p:cNvPr id="13" name="Объект 2"/>
          <p:cNvSpPr txBox="1">
            <a:spLocks/>
          </p:cNvSpPr>
          <p:nvPr/>
        </p:nvSpPr>
        <p:spPr>
          <a:xfrm>
            <a:off x="2987070" y="3706402"/>
            <a:ext cx="4527612" cy="3076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ru-RU" sz="1100" b="1" spc="80" dirty="0" smtClean="0">
                <a:solidFill>
                  <a:srgbClr val="007DC5"/>
                </a:solidFill>
                <a:latin typeface="Calibri"/>
                <a:cs typeface="Calibri"/>
              </a:rPr>
              <a:t>Подготовка </a:t>
            </a:r>
            <a:r>
              <a:rPr lang="ru-RU" sz="1100" b="1" spc="80" dirty="0">
                <a:solidFill>
                  <a:srgbClr val="007DC5"/>
                </a:solidFill>
                <a:latin typeface="Calibri"/>
                <a:cs typeface="Calibri"/>
              </a:rPr>
              <a:t>и </a:t>
            </a:r>
            <a:r>
              <a:rPr lang="ru-RU" sz="1100" b="1" spc="80" dirty="0" smtClean="0">
                <a:solidFill>
                  <a:srgbClr val="007DC5"/>
                </a:solidFill>
                <a:latin typeface="Calibri"/>
                <a:cs typeface="Calibri"/>
              </a:rPr>
              <a:t>расчеты </a:t>
            </a:r>
            <a:r>
              <a:rPr lang="ru-RU" sz="1100" b="1" spc="80" dirty="0">
                <a:solidFill>
                  <a:srgbClr val="007DC5"/>
                </a:solidFill>
                <a:latin typeface="Calibri"/>
                <a:cs typeface="Calibri"/>
              </a:rPr>
              <a:t>бюджетных </a:t>
            </a:r>
            <a:r>
              <a:rPr lang="ru-RU" sz="1100" b="1" spc="80" dirty="0" smtClean="0">
                <a:solidFill>
                  <a:srgbClr val="007DC5"/>
                </a:solidFill>
                <a:latin typeface="Calibri"/>
                <a:cs typeface="Calibri"/>
              </a:rPr>
              <a:t>проектировок</a:t>
            </a:r>
          </a:p>
          <a:p>
            <a:pPr marL="0" indent="0">
              <a:spcBef>
                <a:spcPts val="0"/>
              </a:spcBef>
              <a:buNone/>
            </a:pPr>
            <a:endParaRPr lang="ru-RU" sz="1100" b="1" spc="80" dirty="0">
              <a:solidFill>
                <a:srgbClr val="007DC5"/>
              </a:solidFill>
              <a:latin typeface="Calibri"/>
              <a:cs typeface="Calibri"/>
            </a:endParaRPr>
          </a:p>
        </p:txBody>
      </p:sp>
      <p:sp>
        <p:nvSpPr>
          <p:cNvPr id="14" name="Объект 2"/>
          <p:cNvSpPr txBox="1">
            <a:spLocks/>
          </p:cNvSpPr>
          <p:nvPr/>
        </p:nvSpPr>
        <p:spPr>
          <a:xfrm>
            <a:off x="2987069" y="4119379"/>
            <a:ext cx="5162631" cy="636239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Wingdings 3" charset="2"/>
              <a:buNone/>
            </a:pPr>
            <a:r>
              <a:rPr lang="ru-RU" b="1" spc="80" dirty="0" smtClean="0">
                <a:solidFill>
                  <a:schemeClr val="bg2">
                    <a:lumMod val="50000"/>
                  </a:schemeClr>
                </a:solidFill>
                <a:latin typeface="Calibri"/>
                <a:cs typeface="Calibri"/>
              </a:rPr>
              <a:t>Формирование проекта решения Совета Прионежского муниципального района «О бюджете Прионежского муниципального района на очередной финансовый год и плановый период»</a:t>
            </a:r>
          </a:p>
        </p:txBody>
      </p:sp>
      <p:sp>
        <p:nvSpPr>
          <p:cNvPr id="15" name="Объект 2"/>
          <p:cNvSpPr txBox="1">
            <a:spLocks/>
          </p:cNvSpPr>
          <p:nvPr/>
        </p:nvSpPr>
        <p:spPr>
          <a:xfrm>
            <a:off x="2987070" y="4882785"/>
            <a:ext cx="4527612" cy="369332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Wingdings 3" charset="2"/>
              <a:buNone/>
            </a:pPr>
            <a:r>
              <a:rPr lang="ru-RU" b="1" spc="80" dirty="0" smtClean="0">
                <a:solidFill>
                  <a:srgbClr val="007DC5"/>
                </a:solidFill>
                <a:latin typeface="Calibri"/>
                <a:cs typeface="Calibri"/>
              </a:rPr>
              <a:t>Внесение проекта решения о бюджете в Совет Прионежского муниципального района на рассмотрение депутатов</a:t>
            </a:r>
            <a:endParaRPr lang="ru-RU" b="1" spc="90" dirty="0" smtClean="0">
              <a:solidFill>
                <a:srgbClr val="007DC5"/>
              </a:solidFill>
              <a:latin typeface="Calibri"/>
              <a:cs typeface="Calibri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14566" y="5583183"/>
            <a:ext cx="1839858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Декабрь</a:t>
            </a:r>
          </a:p>
        </p:txBody>
      </p:sp>
      <p:sp>
        <p:nvSpPr>
          <p:cNvPr id="17" name="Объект 2"/>
          <p:cNvSpPr txBox="1">
            <a:spLocks/>
          </p:cNvSpPr>
          <p:nvPr/>
        </p:nvSpPr>
        <p:spPr>
          <a:xfrm>
            <a:off x="2987070" y="5396162"/>
            <a:ext cx="4527612" cy="26413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Wingdings 3" charset="2"/>
              <a:buNone/>
            </a:pPr>
            <a:r>
              <a:rPr lang="ru-RU" sz="1100" b="1" spc="80" dirty="0" smtClean="0">
                <a:solidFill>
                  <a:schemeClr val="bg2">
                    <a:lumMod val="50000"/>
                  </a:schemeClr>
                </a:solidFill>
                <a:latin typeface="Calibri"/>
                <a:cs typeface="Calibri"/>
              </a:rPr>
              <a:t>Проведение публичных слушаний по проекту бюджета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2987069" y="5660299"/>
            <a:ext cx="5855089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100" b="1" spc="80" dirty="0">
                <a:solidFill>
                  <a:schemeClr val="bg2">
                    <a:lumMod val="50000"/>
                  </a:schemeClr>
                </a:solidFill>
                <a:latin typeface="Calibri" panose="020F0502020204030204" pitchFamily="34" charset="0"/>
              </a:rPr>
              <a:t>Утверждение депутатами Совета Прионежского муниципального района проекта решения о бюджете на очередной финансовый год и плановый период</a:t>
            </a:r>
          </a:p>
        </p:txBody>
      </p:sp>
      <p:sp>
        <p:nvSpPr>
          <p:cNvPr id="19" name="Объект 2"/>
          <p:cNvSpPr txBox="1">
            <a:spLocks/>
          </p:cNvSpPr>
          <p:nvPr/>
        </p:nvSpPr>
        <p:spPr>
          <a:xfrm>
            <a:off x="2987069" y="2887585"/>
            <a:ext cx="4527612" cy="26413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Wingdings 3" charset="2"/>
              <a:buNone/>
            </a:pPr>
            <a:r>
              <a:rPr lang="ru-RU" sz="1100" b="1" spc="80" dirty="0" smtClean="0">
                <a:solidFill>
                  <a:schemeClr val="bg2">
                    <a:lumMod val="50000"/>
                  </a:schemeClr>
                </a:solidFill>
                <a:latin typeface="Calibri"/>
                <a:cs typeface="Calibri"/>
              </a:rPr>
              <a:t>Проекты муниципальных программ</a:t>
            </a:r>
          </a:p>
        </p:txBody>
      </p:sp>
      <p:sp>
        <p:nvSpPr>
          <p:cNvPr id="20" name="Объект 2"/>
          <p:cNvSpPr txBox="1">
            <a:spLocks/>
          </p:cNvSpPr>
          <p:nvPr/>
        </p:nvSpPr>
        <p:spPr>
          <a:xfrm>
            <a:off x="2987069" y="3151722"/>
            <a:ext cx="4991603" cy="41063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Wingdings 3" charset="2"/>
              <a:buNone/>
            </a:pPr>
            <a:r>
              <a:rPr lang="ru-RU" sz="1100" b="1" spc="80" dirty="0" smtClean="0">
                <a:solidFill>
                  <a:schemeClr val="bg2">
                    <a:lumMod val="50000"/>
                  </a:schemeClr>
                </a:solidFill>
                <a:latin typeface="Calibri"/>
                <a:cs typeface="Calibri"/>
              </a:rPr>
              <a:t>Решения (проекты решений) о подготовке и реализации бюджетных инвестиций в объекты муниципальной собственности</a:t>
            </a:r>
          </a:p>
        </p:txBody>
      </p:sp>
    </p:spTree>
    <p:extLst>
      <p:ext uri="{BB962C8B-B14F-4D97-AF65-F5344CB8AC3E}">
        <p14:creationId xmlns:p14="http://schemas.microsoft.com/office/powerpoint/2010/main" val="464667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482353"/>
          </a:xfrm>
        </p:spPr>
        <p:txBody>
          <a:bodyPr>
            <a:normAutofit/>
          </a:bodyPr>
          <a:lstStyle/>
          <a:p>
            <a:r>
              <a:rPr lang="ru-RU" sz="2400" dirty="0"/>
              <a:t>Формирование доходов на </a:t>
            </a:r>
            <a:r>
              <a:rPr lang="ru-RU" sz="2400" dirty="0" smtClean="0"/>
              <a:t>2024-2026 годы</a:t>
            </a:r>
            <a:endParaRPr lang="ru-RU" sz="2400" dirty="0"/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11576482" y="6560598"/>
            <a:ext cx="408372" cy="297402"/>
          </a:xfrm>
          <a:prstGeom prst="actionButtonHome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4163361" y="2994054"/>
            <a:ext cx="2299316" cy="1145219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accent4">
                    <a:lumMod val="75000"/>
                  </a:schemeClr>
                </a:solidFill>
              </a:rPr>
              <a:t>ДОХОДЫ</a:t>
            </a:r>
            <a:endParaRPr lang="ru-RU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9" name="Блок-схема: процесс 8"/>
          <p:cNvSpPr/>
          <p:nvPr/>
        </p:nvSpPr>
        <p:spPr>
          <a:xfrm>
            <a:off x="6554804" y="1699909"/>
            <a:ext cx="2719198" cy="829801"/>
          </a:xfrm>
          <a:prstGeom prst="flowChartProcess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>
                <a:solidFill>
                  <a:schemeClr val="accent4">
                    <a:lumMod val="75000"/>
                  </a:schemeClr>
                </a:solidFill>
              </a:rPr>
              <a:t>Основные направления бюджетной и налоговой политики Прионежского муниципального </a:t>
            </a:r>
            <a:r>
              <a:rPr lang="ru-RU" sz="1100" dirty="0" smtClean="0">
                <a:solidFill>
                  <a:schemeClr val="accent4">
                    <a:lumMod val="75000"/>
                  </a:schemeClr>
                </a:solidFill>
              </a:rPr>
              <a:t>района</a:t>
            </a:r>
            <a:endParaRPr lang="ru-RU" sz="11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0" name="Блок-схема: процесс 9"/>
          <p:cNvSpPr/>
          <p:nvPr/>
        </p:nvSpPr>
        <p:spPr>
          <a:xfrm>
            <a:off x="7180194" y="3151764"/>
            <a:ext cx="2719198" cy="829801"/>
          </a:xfrm>
          <a:prstGeom prst="flowChartProcess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>
                <a:solidFill>
                  <a:schemeClr val="accent4">
                    <a:lumMod val="75000"/>
                  </a:schemeClr>
                </a:solidFill>
              </a:rPr>
              <a:t>Проведение </a:t>
            </a:r>
            <a:r>
              <a:rPr lang="ru-RU" sz="1100" dirty="0" err="1">
                <a:solidFill>
                  <a:schemeClr val="accent4">
                    <a:lumMod val="75000"/>
                  </a:schemeClr>
                </a:solidFill>
              </a:rPr>
              <a:t>претензионно</a:t>
            </a:r>
            <a:r>
              <a:rPr lang="ru-RU" sz="1100" dirty="0">
                <a:solidFill>
                  <a:schemeClr val="accent4">
                    <a:lumMod val="75000"/>
                  </a:schemeClr>
                </a:solidFill>
              </a:rPr>
              <a:t>-исковой работы</a:t>
            </a:r>
          </a:p>
          <a:p>
            <a:pPr algn="ctr">
              <a:spcBef>
                <a:spcPts val="0"/>
              </a:spcBef>
            </a:pPr>
            <a:endParaRPr lang="ru-RU" sz="1100" dirty="0" smtClean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1" name="Блок-схема: процесс 10"/>
          <p:cNvSpPr/>
          <p:nvPr/>
        </p:nvSpPr>
        <p:spPr>
          <a:xfrm>
            <a:off x="6554804" y="4581201"/>
            <a:ext cx="2719198" cy="829801"/>
          </a:xfrm>
          <a:prstGeom prst="flowChartProcess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0"/>
              </a:spcBef>
            </a:pPr>
            <a:r>
              <a:rPr lang="ru-RU" sz="1100" dirty="0">
                <a:solidFill>
                  <a:schemeClr val="accent4">
                    <a:lumMod val="75000"/>
                  </a:schemeClr>
                </a:solidFill>
              </a:rPr>
              <a:t>Прогнозные показатели поступления доходов, представленные главными администраторами доходов</a:t>
            </a:r>
          </a:p>
        </p:txBody>
      </p:sp>
      <p:sp>
        <p:nvSpPr>
          <p:cNvPr id="13" name="Блок-схема: процесс 12"/>
          <p:cNvSpPr/>
          <p:nvPr/>
        </p:nvSpPr>
        <p:spPr>
          <a:xfrm>
            <a:off x="1352037" y="1719793"/>
            <a:ext cx="2719198" cy="829801"/>
          </a:xfrm>
          <a:prstGeom prst="flowChartProcess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>
                <a:solidFill>
                  <a:schemeClr val="accent4">
                    <a:lumMod val="75000"/>
                  </a:schemeClr>
                </a:solidFill>
              </a:rPr>
              <a:t>Действующее налоговое и бюджетное законодательство </a:t>
            </a:r>
            <a:br>
              <a:rPr lang="ru-RU" sz="1100" dirty="0">
                <a:solidFill>
                  <a:schemeClr val="accent4">
                    <a:lumMod val="75000"/>
                  </a:schemeClr>
                </a:solidFill>
              </a:rPr>
            </a:br>
            <a:r>
              <a:rPr lang="ru-RU" sz="1100" dirty="0">
                <a:solidFill>
                  <a:schemeClr val="accent4">
                    <a:lumMod val="75000"/>
                  </a:schemeClr>
                </a:solidFill>
              </a:rPr>
              <a:t>(с учетом изменений, вступающих в силу с </a:t>
            </a:r>
            <a:r>
              <a:rPr lang="ru-RU" sz="1100" dirty="0" smtClean="0">
                <a:solidFill>
                  <a:schemeClr val="accent4">
                    <a:lumMod val="75000"/>
                  </a:schemeClr>
                </a:solidFill>
              </a:rPr>
              <a:t>01.01.2024)</a:t>
            </a:r>
            <a:endParaRPr lang="ru-RU" sz="11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4" name="Блок-схема: процесс 13"/>
          <p:cNvSpPr/>
          <p:nvPr/>
        </p:nvSpPr>
        <p:spPr>
          <a:xfrm>
            <a:off x="726646" y="3151764"/>
            <a:ext cx="2719198" cy="829801"/>
          </a:xfrm>
          <a:prstGeom prst="flowChartProcess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0"/>
              </a:spcBef>
            </a:pPr>
            <a:r>
              <a:rPr lang="ru-RU" sz="1100" dirty="0">
                <a:solidFill>
                  <a:schemeClr val="accent4">
                    <a:lumMod val="75000"/>
                  </a:schemeClr>
                </a:solidFill>
              </a:rPr>
              <a:t>Показатели прогноза социально-экономического развития Прионежского муниципального района</a:t>
            </a:r>
          </a:p>
        </p:txBody>
      </p:sp>
      <p:sp>
        <p:nvSpPr>
          <p:cNvPr id="15" name="Блок-схема: процесс 14"/>
          <p:cNvSpPr/>
          <p:nvPr/>
        </p:nvSpPr>
        <p:spPr>
          <a:xfrm>
            <a:off x="1352037" y="4581200"/>
            <a:ext cx="2719198" cy="829801"/>
          </a:xfrm>
          <a:prstGeom prst="flowChartProcess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0"/>
              </a:spcBef>
            </a:pPr>
            <a:r>
              <a:rPr lang="ru-RU" sz="1100" dirty="0">
                <a:solidFill>
                  <a:schemeClr val="accent4">
                    <a:lumMod val="75000"/>
                  </a:schemeClr>
                </a:solidFill>
              </a:rPr>
              <a:t>Динамика поступлений и оценка исполнения бюджета за </a:t>
            </a:r>
            <a:r>
              <a:rPr lang="ru-RU" sz="1100" dirty="0" smtClean="0">
                <a:solidFill>
                  <a:schemeClr val="accent4">
                    <a:lumMod val="75000"/>
                  </a:schemeClr>
                </a:solidFill>
              </a:rPr>
              <a:t>2022 </a:t>
            </a:r>
            <a:r>
              <a:rPr lang="ru-RU" sz="1100" dirty="0">
                <a:solidFill>
                  <a:schemeClr val="accent4">
                    <a:lumMod val="75000"/>
                  </a:schemeClr>
                </a:solidFill>
              </a:rPr>
              <a:t>год</a:t>
            </a:r>
          </a:p>
        </p:txBody>
      </p:sp>
      <p:sp>
        <p:nvSpPr>
          <p:cNvPr id="16" name="Блок-схема: процесс 15"/>
          <p:cNvSpPr/>
          <p:nvPr/>
        </p:nvSpPr>
        <p:spPr>
          <a:xfrm>
            <a:off x="3953420" y="5879498"/>
            <a:ext cx="2719198" cy="829801"/>
          </a:xfrm>
          <a:prstGeom prst="flowChartProcess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0"/>
              </a:spcBef>
            </a:pPr>
            <a:r>
              <a:rPr lang="ru-RU" sz="1100" dirty="0">
                <a:solidFill>
                  <a:schemeClr val="accent4">
                    <a:lumMod val="75000"/>
                  </a:schemeClr>
                </a:solidFill>
              </a:rPr>
              <a:t>Средства, поступающие из вышестоящих бюджетов</a:t>
            </a:r>
          </a:p>
        </p:txBody>
      </p:sp>
      <p:cxnSp>
        <p:nvCxnSpPr>
          <p:cNvPr id="20" name="Прямая со стрелкой 19"/>
          <p:cNvCxnSpPr>
            <a:endCxn id="5" idx="1"/>
          </p:cNvCxnSpPr>
          <p:nvPr/>
        </p:nvCxnSpPr>
        <p:spPr>
          <a:xfrm>
            <a:off x="4071235" y="2549594"/>
            <a:ext cx="428853" cy="612173"/>
          </a:xfrm>
          <a:prstGeom prst="straightConnector1">
            <a:avLst/>
          </a:prstGeom>
          <a:ln w="3175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>
            <a:endCxn id="5" idx="7"/>
          </p:cNvCxnSpPr>
          <p:nvPr/>
        </p:nvCxnSpPr>
        <p:spPr>
          <a:xfrm flipH="1">
            <a:off x="6125950" y="2544593"/>
            <a:ext cx="428854" cy="617174"/>
          </a:xfrm>
          <a:prstGeom prst="straightConnector1">
            <a:avLst/>
          </a:prstGeom>
          <a:ln w="3175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>
            <a:stCxn id="14" idx="3"/>
            <a:endCxn id="5" idx="2"/>
          </p:cNvCxnSpPr>
          <p:nvPr/>
        </p:nvCxnSpPr>
        <p:spPr>
          <a:xfrm flipV="1">
            <a:off x="3445844" y="3566664"/>
            <a:ext cx="717517" cy="1"/>
          </a:xfrm>
          <a:prstGeom prst="straightConnector1">
            <a:avLst/>
          </a:prstGeom>
          <a:ln w="3175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>
            <a:stCxn id="10" idx="1"/>
            <a:endCxn id="5" idx="6"/>
          </p:cNvCxnSpPr>
          <p:nvPr/>
        </p:nvCxnSpPr>
        <p:spPr>
          <a:xfrm flipH="1" flipV="1">
            <a:off x="6462677" y="3566664"/>
            <a:ext cx="717517" cy="1"/>
          </a:xfrm>
          <a:prstGeom prst="straightConnector1">
            <a:avLst/>
          </a:prstGeom>
          <a:ln w="3175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>
            <a:endCxn id="5" idx="3"/>
          </p:cNvCxnSpPr>
          <p:nvPr/>
        </p:nvCxnSpPr>
        <p:spPr>
          <a:xfrm flipV="1">
            <a:off x="4071234" y="3971560"/>
            <a:ext cx="428854" cy="609641"/>
          </a:xfrm>
          <a:prstGeom prst="straightConnector1">
            <a:avLst/>
          </a:prstGeom>
          <a:ln w="3175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>
            <a:stCxn id="16" idx="0"/>
            <a:endCxn id="5" idx="4"/>
          </p:cNvCxnSpPr>
          <p:nvPr/>
        </p:nvCxnSpPr>
        <p:spPr>
          <a:xfrm flipV="1">
            <a:off x="5313019" y="4139273"/>
            <a:ext cx="0" cy="1740225"/>
          </a:xfrm>
          <a:prstGeom prst="straightConnector1">
            <a:avLst/>
          </a:prstGeom>
          <a:ln w="3175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>
            <a:endCxn id="5" idx="5"/>
          </p:cNvCxnSpPr>
          <p:nvPr/>
        </p:nvCxnSpPr>
        <p:spPr>
          <a:xfrm flipH="1" flipV="1">
            <a:off x="6125950" y="3971560"/>
            <a:ext cx="428854" cy="609640"/>
          </a:xfrm>
          <a:prstGeom prst="straightConnector1">
            <a:avLst/>
          </a:prstGeom>
          <a:ln w="3175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93191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1"/>
            <a:ext cx="8596668" cy="517864"/>
          </a:xfrm>
        </p:spPr>
        <p:txBody>
          <a:bodyPr>
            <a:normAutofit/>
          </a:bodyPr>
          <a:lstStyle/>
          <a:p>
            <a:r>
              <a:rPr lang="ru-RU" sz="2400" dirty="0"/>
              <a:t>Формирование расходов на </a:t>
            </a:r>
            <a:r>
              <a:rPr lang="ru-RU" sz="2400" dirty="0" smtClean="0"/>
              <a:t>2024-2026 годы</a:t>
            </a:r>
            <a:endParaRPr lang="ru-RU" sz="2400" dirty="0"/>
          </a:p>
        </p:txBody>
      </p:sp>
      <p:sp>
        <p:nvSpPr>
          <p:cNvPr id="4" name="Управляющая кнопка: домой 3">
            <a:hlinkClick r:id="rId2" action="ppaction://hlinksldjump" highlightClick="1"/>
          </p:cNvPr>
          <p:cNvSpPr/>
          <p:nvPr/>
        </p:nvSpPr>
        <p:spPr>
          <a:xfrm>
            <a:off x="11576482" y="6560598"/>
            <a:ext cx="408372" cy="297402"/>
          </a:xfrm>
          <a:prstGeom prst="actionButtonHome">
            <a:avLst/>
          </a:prstGeom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3989008" y="2994054"/>
            <a:ext cx="2299316" cy="1145219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accent4">
                    <a:lumMod val="75000"/>
                  </a:schemeClr>
                </a:solidFill>
              </a:rPr>
              <a:t>РАСХОДЫ</a:t>
            </a:r>
            <a:endParaRPr lang="ru-RU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6" name="Блок-схема: процесс 5"/>
          <p:cNvSpPr/>
          <p:nvPr/>
        </p:nvSpPr>
        <p:spPr>
          <a:xfrm>
            <a:off x="215696" y="1735654"/>
            <a:ext cx="3486027" cy="1518180"/>
          </a:xfrm>
          <a:prstGeom prst="flowChartProcess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>
                <a:solidFill>
                  <a:schemeClr val="accent4">
                    <a:lumMod val="75000"/>
                  </a:schemeClr>
                </a:solidFill>
              </a:rPr>
              <a:t>Финансовое </a:t>
            </a:r>
            <a:r>
              <a:rPr lang="ru-RU" sz="1100" dirty="0">
                <a:solidFill>
                  <a:schemeClr val="accent4">
                    <a:lumMod val="75000"/>
                  </a:schemeClr>
                </a:solidFill>
              </a:rPr>
              <a:t>обеспечение расходных обязательств в рамках реализации национальных проектов, определенных  Указом Президента Российской Федерации от 07 мая 2018 года № 204 «О национальных целях и стратегических задачах развития Российской Федерации на период до 2024 года», и отнесенных к </a:t>
            </a:r>
            <a:r>
              <a:rPr lang="ru-RU" sz="1100" dirty="0" smtClean="0">
                <a:solidFill>
                  <a:schemeClr val="accent4">
                    <a:lumMod val="75000"/>
                  </a:schemeClr>
                </a:solidFill>
              </a:rPr>
              <a:t>полномочиям Прионежского муниципального района</a:t>
            </a:r>
            <a:endParaRPr lang="ru-RU" sz="11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7" name="Блок-схема: процесс 6"/>
          <p:cNvSpPr/>
          <p:nvPr/>
        </p:nvSpPr>
        <p:spPr>
          <a:xfrm>
            <a:off x="6575609" y="1735654"/>
            <a:ext cx="3486027" cy="1518180"/>
          </a:xfrm>
          <a:prstGeom prst="flowChartProcess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>
                <a:solidFill>
                  <a:schemeClr val="accent4">
                    <a:lumMod val="75000"/>
                  </a:schemeClr>
                </a:solidFill>
              </a:rPr>
              <a:t>Расходы </a:t>
            </a:r>
            <a:r>
              <a:rPr lang="ru-RU" sz="1100" dirty="0">
                <a:solidFill>
                  <a:schemeClr val="accent4">
                    <a:lumMod val="75000"/>
                  </a:schemeClr>
                </a:solidFill>
              </a:rPr>
              <a:t>на оплату труда и начисления работников муниципальных учреждений предусмотрены исходя из действующих целевых показателей средней заработной платы по </a:t>
            </a:r>
            <a:r>
              <a:rPr lang="ru-RU" sz="1100" dirty="0" err="1">
                <a:solidFill>
                  <a:schemeClr val="accent4">
                    <a:lumMod val="75000"/>
                  </a:schemeClr>
                </a:solidFill>
              </a:rPr>
              <a:t>пед</a:t>
            </a:r>
            <a:r>
              <a:rPr lang="ru-RU" sz="1100" dirty="0" smtClean="0">
                <a:solidFill>
                  <a:schemeClr val="accent4">
                    <a:lumMod val="75000"/>
                  </a:schemeClr>
                </a:solidFill>
              </a:rPr>
              <a:t>. работникам </a:t>
            </a:r>
            <a:r>
              <a:rPr lang="ru-RU" sz="1100" dirty="0">
                <a:solidFill>
                  <a:schemeClr val="accent4">
                    <a:lumMod val="75000"/>
                  </a:schemeClr>
                </a:solidFill>
              </a:rPr>
              <a:t>учреждений </a:t>
            </a:r>
            <a:r>
              <a:rPr lang="ru-RU" sz="1100" dirty="0" smtClean="0">
                <a:solidFill>
                  <a:schemeClr val="accent4">
                    <a:lumMod val="75000"/>
                  </a:schemeClr>
                </a:solidFill>
              </a:rPr>
              <a:t>образования, работникам </a:t>
            </a:r>
            <a:r>
              <a:rPr lang="ru-RU" sz="1100" dirty="0">
                <a:solidFill>
                  <a:schemeClr val="accent4">
                    <a:lumMod val="75000"/>
                  </a:schemeClr>
                </a:solidFill>
              </a:rPr>
              <a:t>учреждений </a:t>
            </a:r>
            <a:r>
              <a:rPr lang="ru-RU" sz="1100" dirty="0" smtClean="0">
                <a:solidFill>
                  <a:schemeClr val="accent4">
                    <a:lumMod val="75000"/>
                  </a:schemeClr>
                </a:solidFill>
              </a:rPr>
              <a:t>культуры, достижения </a:t>
            </a:r>
            <a:r>
              <a:rPr lang="ru-RU" sz="1100" dirty="0">
                <a:solidFill>
                  <a:schemeClr val="accent4">
                    <a:lumMod val="75000"/>
                  </a:schemeClr>
                </a:solidFill>
              </a:rPr>
              <a:t>минимального размера оплаты труда работников муниципальных </a:t>
            </a:r>
            <a:r>
              <a:rPr lang="ru-RU" sz="1100" dirty="0" smtClean="0">
                <a:solidFill>
                  <a:schemeClr val="accent4">
                    <a:lumMod val="75000"/>
                  </a:schemeClr>
                </a:solidFill>
              </a:rPr>
              <a:t>учреждений</a:t>
            </a:r>
            <a:endParaRPr lang="ru-RU" sz="11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8" name="Блок-схема: процесс 7"/>
          <p:cNvSpPr/>
          <p:nvPr/>
        </p:nvSpPr>
        <p:spPr>
          <a:xfrm>
            <a:off x="3897241" y="1352240"/>
            <a:ext cx="2482850" cy="766828"/>
          </a:xfrm>
          <a:prstGeom prst="flowChartProcess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>
                <a:solidFill>
                  <a:schemeClr val="accent4">
                    <a:lumMod val="75000"/>
                  </a:schemeClr>
                </a:solidFill>
              </a:rPr>
              <a:t>Обеспечения </a:t>
            </a:r>
            <a:r>
              <a:rPr lang="ru-RU" sz="1100" dirty="0">
                <a:solidFill>
                  <a:schemeClr val="accent4">
                    <a:lumMod val="75000"/>
                  </a:schemeClr>
                </a:solidFill>
              </a:rPr>
              <a:t>публичных нормативных обязательств</a:t>
            </a:r>
          </a:p>
        </p:txBody>
      </p:sp>
      <p:sp>
        <p:nvSpPr>
          <p:cNvPr id="10" name="Блок-схема: процесс 9"/>
          <p:cNvSpPr/>
          <p:nvPr/>
        </p:nvSpPr>
        <p:spPr>
          <a:xfrm>
            <a:off x="6863732" y="3862023"/>
            <a:ext cx="3136368" cy="1336771"/>
          </a:xfrm>
          <a:prstGeom prst="flowChartProcess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>
                <a:solidFill>
                  <a:schemeClr val="accent4">
                    <a:lumMod val="75000"/>
                  </a:schemeClr>
                </a:solidFill>
              </a:rPr>
              <a:t>Обеспечение </a:t>
            </a:r>
            <a:r>
              <a:rPr lang="ru-RU" sz="1100" dirty="0">
                <a:solidFill>
                  <a:schemeClr val="accent4">
                    <a:lumMod val="75000"/>
                  </a:schemeClr>
                </a:solidFill>
              </a:rPr>
              <a:t>расходов по уплате </a:t>
            </a:r>
            <a:r>
              <a:rPr lang="ru-RU" sz="1100" dirty="0" smtClean="0">
                <a:solidFill>
                  <a:schemeClr val="accent4">
                    <a:lumMod val="75000"/>
                  </a:schemeClr>
                </a:solidFill>
              </a:rPr>
              <a:t>взносов </a:t>
            </a:r>
            <a:r>
              <a:rPr lang="ru-RU" sz="1100" dirty="0">
                <a:solidFill>
                  <a:schemeClr val="accent4">
                    <a:lumMod val="75000"/>
                  </a:schemeClr>
                </a:solidFill>
              </a:rPr>
              <a:t>на капитальный </a:t>
            </a:r>
            <a:r>
              <a:rPr lang="ru-RU" sz="1100" dirty="0" smtClean="0">
                <a:solidFill>
                  <a:schemeClr val="accent4">
                    <a:lumMod val="75000"/>
                  </a:schemeClr>
                </a:solidFill>
              </a:rPr>
              <a:t>ремонт </a:t>
            </a:r>
            <a:r>
              <a:rPr lang="ru-RU" sz="1100" dirty="0">
                <a:solidFill>
                  <a:schemeClr val="accent4">
                    <a:lumMod val="75000"/>
                  </a:schemeClr>
                </a:solidFill>
              </a:rPr>
              <a:t>общего имущества в </a:t>
            </a:r>
            <a:r>
              <a:rPr lang="ru-RU" sz="1100" dirty="0" smtClean="0">
                <a:solidFill>
                  <a:schemeClr val="accent4">
                    <a:lumMod val="75000"/>
                  </a:schemeClr>
                </a:solidFill>
              </a:rPr>
              <a:t>многоквартирных </a:t>
            </a:r>
            <a:r>
              <a:rPr lang="ru-RU" sz="1100" dirty="0">
                <a:solidFill>
                  <a:schemeClr val="accent4">
                    <a:lumMod val="75000"/>
                  </a:schemeClr>
                </a:solidFill>
              </a:rPr>
              <a:t>домах, частичное обеспечение расходов для проведения капитального </a:t>
            </a:r>
            <a:r>
              <a:rPr lang="ru-RU" sz="1100" dirty="0" smtClean="0">
                <a:solidFill>
                  <a:schemeClr val="accent4">
                    <a:lumMod val="75000"/>
                  </a:schemeClr>
                </a:solidFill>
              </a:rPr>
              <a:t>ремонта </a:t>
            </a:r>
            <a:r>
              <a:rPr lang="ru-RU" sz="1100" dirty="0">
                <a:solidFill>
                  <a:schemeClr val="accent4">
                    <a:lumMod val="75000"/>
                  </a:schemeClr>
                </a:solidFill>
              </a:rPr>
              <a:t>помещений в целях дальнейшего предоставления гражданам во </a:t>
            </a:r>
            <a:r>
              <a:rPr lang="ru-RU" sz="1100" dirty="0" smtClean="0">
                <a:solidFill>
                  <a:schemeClr val="accent4">
                    <a:lumMod val="75000"/>
                  </a:schemeClr>
                </a:solidFill>
              </a:rPr>
              <a:t>исполнение </a:t>
            </a:r>
            <a:r>
              <a:rPr lang="ru-RU" sz="1100" dirty="0">
                <a:solidFill>
                  <a:schemeClr val="accent4">
                    <a:lumMod val="75000"/>
                  </a:schemeClr>
                </a:solidFill>
              </a:rPr>
              <a:t>судебных решений</a:t>
            </a:r>
          </a:p>
        </p:txBody>
      </p:sp>
      <p:sp>
        <p:nvSpPr>
          <p:cNvPr id="11" name="Блок-схема: процесс 10"/>
          <p:cNvSpPr/>
          <p:nvPr/>
        </p:nvSpPr>
        <p:spPr>
          <a:xfrm>
            <a:off x="3897241" y="4653815"/>
            <a:ext cx="2482850" cy="972203"/>
          </a:xfrm>
          <a:prstGeom prst="flowChartProcess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>
                <a:solidFill>
                  <a:schemeClr val="accent4">
                    <a:lumMod val="75000"/>
                  </a:schemeClr>
                </a:solidFill>
              </a:rPr>
              <a:t>Обеспечения </a:t>
            </a:r>
            <a:r>
              <a:rPr lang="ru-RU" sz="1100" dirty="0">
                <a:solidFill>
                  <a:schemeClr val="accent4">
                    <a:lumMod val="75000"/>
                  </a:schemeClr>
                </a:solidFill>
              </a:rPr>
              <a:t>софинансирования расходов по проектам, реализуемым в рамках поддержки местных инициатив граждан </a:t>
            </a:r>
          </a:p>
        </p:txBody>
      </p:sp>
      <p:sp>
        <p:nvSpPr>
          <p:cNvPr id="12" name="Блок-схема: процесс 11"/>
          <p:cNvSpPr/>
          <p:nvPr/>
        </p:nvSpPr>
        <p:spPr>
          <a:xfrm>
            <a:off x="549337" y="3952528"/>
            <a:ext cx="2864263" cy="1038008"/>
          </a:xfrm>
          <a:prstGeom prst="flowChartProcess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>
                <a:solidFill>
                  <a:schemeClr val="accent4">
                    <a:lumMod val="75000"/>
                  </a:schemeClr>
                </a:solidFill>
              </a:rPr>
              <a:t>Формирование </a:t>
            </a:r>
            <a:r>
              <a:rPr lang="ru-RU" sz="1100" dirty="0">
                <a:solidFill>
                  <a:schemeClr val="accent4">
                    <a:lumMod val="75000"/>
                  </a:schemeClr>
                </a:solidFill>
              </a:rPr>
              <a:t>расходов на оплату коммунальных услуг муниципальными учреждениями </a:t>
            </a:r>
            <a:r>
              <a:rPr lang="ru-RU" sz="1100" dirty="0" smtClean="0">
                <a:solidFill>
                  <a:schemeClr val="accent4">
                    <a:lumMod val="75000"/>
                  </a:schemeClr>
                </a:solidFill>
              </a:rPr>
              <a:t>с </a:t>
            </a:r>
            <a:r>
              <a:rPr lang="ru-RU" sz="1100" dirty="0">
                <a:solidFill>
                  <a:schemeClr val="accent4">
                    <a:lumMod val="75000"/>
                  </a:schemeClr>
                </a:solidFill>
              </a:rPr>
              <a:t>учетом заявленного изменения </a:t>
            </a:r>
            <a:r>
              <a:rPr lang="ru-RU" sz="1100" dirty="0" smtClean="0">
                <a:solidFill>
                  <a:schemeClr val="accent4">
                    <a:lumMod val="75000"/>
                  </a:schemeClr>
                </a:solidFill>
              </a:rPr>
              <a:t>тарифов</a:t>
            </a:r>
            <a:endParaRPr lang="ru-RU" sz="1100" dirty="0">
              <a:solidFill>
                <a:schemeClr val="accent4">
                  <a:lumMod val="75000"/>
                </a:schemeClr>
              </a:solidFill>
            </a:endParaRPr>
          </a:p>
        </p:txBody>
      </p:sp>
      <p:cxnSp>
        <p:nvCxnSpPr>
          <p:cNvPr id="13" name="Прямая со стрелкой 12"/>
          <p:cNvCxnSpPr>
            <a:stCxn id="5" idx="0"/>
            <a:endCxn id="8" idx="2"/>
          </p:cNvCxnSpPr>
          <p:nvPr/>
        </p:nvCxnSpPr>
        <p:spPr>
          <a:xfrm flipV="1">
            <a:off x="5138666" y="2119068"/>
            <a:ext cx="0" cy="87498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stCxn id="5" idx="7"/>
            <a:endCxn id="7" idx="1"/>
          </p:cNvCxnSpPr>
          <p:nvPr/>
        </p:nvCxnSpPr>
        <p:spPr>
          <a:xfrm flipV="1">
            <a:off x="5951597" y="2494744"/>
            <a:ext cx="624012" cy="66702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>
            <a:stCxn id="5" idx="1"/>
            <a:endCxn id="6" idx="3"/>
          </p:cNvCxnSpPr>
          <p:nvPr/>
        </p:nvCxnSpPr>
        <p:spPr>
          <a:xfrm flipH="1" flipV="1">
            <a:off x="3701723" y="2494744"/>
            <a:ext cx="624012" cy="66702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>
            <a:stCxn id="5" idx="5"/>
            <a:endCxn id="10" idx="1"/>
          </p:cNvCxnSpPr>
          <p:nvPr/>
        </p:nvCxnSpPr>
        <p:spPr>
          <a:xfrm>
            <a:off x="5951597" y="3971560"/>
            <a:ext cx="912135" cy="55884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>
            <a:stCxn id="5" idx="4"/>
            <a:endCxn id="11" idx="0"/>
          </p:cNvCxnSpPr>
          <p:nvPr/>
        </p:nvCxnSpPr>
        <p:spPr>
          <a:xfrm>
            <a:off x="5138666" y="4139273"/>
            <a:ext cx="0" cy="51454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>
            <a:stCxn id="5" idx="3"/>
            <a:endCxn id="12" idx="3"/>
          </p:cNvCxnSpPr>
          <p:nvPr/>
        </p:nvCxnSpPr>
        <p:spPr>
          <a:xfrm flipH="1">
            <a:off x="3413600" y="3971560"/>
            <a:ext cx="912135" cy="49997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9771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2511</TotalTime>
  <Words>3145</Words>
  <Application>Microsoft Office PowerPoint</Application>
  <PresentationFormat>Широкоэкранный</PresentationFormat>
  <Paragraphs>905</Paragraphs>
  <Slides>21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6" baseType="lpstr">
      <vt:lpstr>Arial</vt:lpstr>
      <vt:lpstr>Calibri</vt:lpstr>
      <vt:lpstr>Trebuchet MS</vt:lpstr>
      <vt:lpstr>Wingdings 3</vt:lpstr>
      <vt:lpstr>Грань</vt:lpstr>
      <vt:lpstr>БЮДЖЕТ ДЛЯ ГРАЖДАН</vt:lpstr>
      <vt:lpstr>Содержание</vt:lpstr>
      <vt:lpstr>Основные понятия</vt:lpstr>
      <vt:lpstr>Общая информация о Прионежском муниципальном районе</vt:lpstr>
      <vt:lpstr>Ключевые показатели социально-экономического развития</vt:lpstr>
      <vt:lpstr>Основные направления бюджетной и налоговой политики Прионежского муниципального района на 2024 год и на плановый период 2025 и 2026 годов</vt:lpstr>
      <vt:lpstr>Основные этапы составления проекта бюджета Прионежского муниципального района</vt:lpstr>
      <vt:lpstr>Формирование доходов на 2024-2026 годы</vt:lpstr>
      <vt:lpstr>Формирование расходов на 2024-2026 годы</vt:lpstr>
      <vt:lpstr>Динамика основных характеристик бюджета Прионежского муниципального района</vt:lpstr>
      <vt:lpstr>Структура доходов бюджета Прионежского муниципального района на 2024 год</vt:lpstr>
      <vt:lpstr>Сведения о доходах бюджета Прионежского муниципального района на 2024 год и плановый период 2025 и 2026 годов в сравнении с оценкой ожидаемого исполнения бюджета в 2023 году и отчетным периодом за 2022 год</vt:lpstr>
      <vt:lpstr>Структура расходов бюджета Прионежского муниципального района на 2024 год</vt:lpstr>
      <vt:lpstr>Сведения о расходах бюджета Прионежского муниципального района на 2024 год и плановый период 2025 и 2026 годов в сравнении с оценкой ожидаемого исполнения бюджета в 2023 год и отчетным периодом за 2022 год</vt:lpstr>
      <vt:lpstr>Сведения о расходах бюджета Прионежского муниципального района на 2024 год и плановый период 2025 и 2026 годов в сравнении с оценкой ожидаемого исполнения бюджета в 2023 год и отчетным периодом за 2022 год</vt:lpstr>
      <vt:lpstr>Муниципальные программы Прионежского муниципального района</vt:lpstr>
      <vt:lpstr>Сведения о расходах бюджета Прионежского муниципального района по программным и непрограммным направлениям деятельности на 2024 год и плановый период 2025 и 2026 годов в сравнении с оценкой ожидаемого исполнения бюджета в 2023 год и отчетным периодом за 2022 год</vt:lpstr>
      <vt:lpstr>Муниципальный долг Прионежского муниципального района</vt:lpstr>
      <vt:lpstr>Сведения о социально значимых проектах</vt:lpstr>
      <vt:lpstr>Инициативные проекты</vt:lpstr>
      <vt:lpstr>БЮДЖЕТ ДЛЯ ГРАЖДАН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БЮДЖЕТ ДЛЯ ГРАЖДАН</dc:title>
  <dc:creator>Ярополова Евгения Юрьевна</dc:creator>
  <cp:lastModifiedBy>Ярополова Евгения Юрьевна</cp:lastModifiedBy>
  <cp:revision>134</cp:revision>
  <dcterms:created xsi:type="dcterms:W3CDTF">2022-08-31T06:22:47Z</dcterms:created>
  <dcterms:modified xsi:type="dcterms:W3CDTF">2024-12-16T07:37:12Z</dcterms:modified>
</cp:coreProperties>
</file>