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1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71" r:id="rId14"/>
    <p:sldId id="272" r:id="rId15"/>
    <p:sldId id="273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1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Доходы, тыс. руб.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2021 год</c:v>
                </c:pt>
                <c:pt idx="1">
                  <c:v>2022 год</c:v>
                </c:pt>
                <c:pt idx="2">
                  <c:v>2023 год</c:v>
                </c:pt>
                <c:pt idx="3">
                  <c:v>2024 год</c:v>
                </c:pt>
                <c:pt idx="4">
                  <c:v>2025 год</c:v>
                </c:pt>
              </c:strCache>
            </c:strRef>
          </c:cat>
          <c:val>
            <c:numRef>
              <c:f>Лист1!$B$2:$B$6</c:f>
              <c:numCache>
                <c:formatCode>#,##0</c:formatCode>
                <c:ptCount val="5"/>
                <c:pt idx="0">
                  <c:v>1064314</c:v>
                </c:pt>
                <c:pt idx="1">
                  <c:v>1290753</c:v>
                </c:pt>
                <c:pt idx="2">
                  <c:v>1056814</c:v>
                </c:pt>
                <c:pt idx="3">
                  <c:v>928041</c:v>
                </c:pt>
                <c:pt idx="4">
                  <c:v>1027413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38778536"/>
        <c:axId val="240976408"/>
      </c:barChart>
      <c:catAx>
        <c:axId val="238778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40976408"/>
        <c:crosses val="autoZero"/>
        <c:auto val="1"/>
        <c:lblAlgn val="ctr"/>
        <c:lblOffset val="100"/>
        <c:noMultiLvlLbl val="0"/>
      </c:catAx>
      <c:valAx>
        <c:axId val="240976408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2387785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Расходы, тыс. руб.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2021 год</c:v>
                </c:pt>
                <c:pt idx="1">
                  <c:v>2022 год</c:v>
                </c:pt>
                <c:pt idx="2">
                  <c:v>2023 год</c:v>
                </c:pt>
                <c:pt idx="3">
                  <c:v>2024 год</c:v>
                </c:pt>
                <c:pt idx="4">
                  <c:v>2025 год</c:v>
                </c:pt>
              </c:strCache>
            </c:strRef>
          </c:cat>
          <c:val>
            <c:numRef>
              <c:f>Лист1!$B$2:$B$6</c:f>
              <c:numCache>
                <c:formatCode>#,##0</c:formatCode>
                <c:ptCount val="5"/>
                <c:pt idx="0">
                  <c:v>1064519</c:v>
                </c:pt>
                <c:pt idx="1">
                  <c:v>1289054</c:v>
                </c:pt>
                <c:pt idx="2">
                  <c:v>1089949</c:v>
                </c:pt>
                <c:pt idx="3">
                  <c:v>928041</c:v>
                </c:pt>
                <c:pt idx="4">
                  <c:v>1027413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40978760"/>
        <c:axId val="240977976"/>
      </c:barChart>
      <c:catAx>
        <c:axId val="240978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40977976"/>
        <c:crosses val="autoZero"/>
        <c:auto val="1"/>
        <c:lblAlgn val="ctr"/>
        <c:lblOffset val="100"/>
        <c:noMultiLvlLbl val="0"/>
      </c:catAx>
      <c:valAx>
        <c:axId val="240977976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2409787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Дефицит/Профицит, тыс.руб.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0.1108434576176511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2021 год</c:v>
                </c:pt>
                <c:pt idx="1">
                  <c:v>2022 год</c:v>
                </c:pt>
                <c:pt idx="2">
                  <c:v>2023 год</c:v>
                </c:pt>
                <c:pt idx="3">
                  <c:v>2024 год</c:v>
                </c:pt>
                <c:pt idx="4">
                  <c:v>2025 год</c:v>
                </c:pt>
              </c:strCache>
            </c:strRef>
          </c:cat>
          <c:val>
            <c:numRef>
              <c:f>Лист1!$B$2:$B$6</c:f>
              <c:numCache>
                <c:formatCode>#,##0</c:formatCode>
                <c:ptCount val="5"/>
                <c:pt idx="0">
                  <c:v>-204</c:v>
                </c:pt>
                <c:pt idx="1">
                  <c:v>1699</c:v>
                </c:pt>
                <c:pt idx="2">
                  <c:v>-33135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40977584"/>
        <c:axId val="240976800"/>
      </c:barChart>
      <c:catAx>
        <c:axId val="240977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40976800"/>
        <c:crosses val="autoZero"/>
        <c:auto val="1"/>
        <c:lblAlgn val="ctr"/>
        <c:lblOffset val="100"/>
        <c:noMultiLvlLbl val="0"/>
      </c:catAx>
      <c:valAx>
        <c:axId val="240976800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240977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Лист1!$A$2:$A$3</c:f>
              <c:strCache>
                <c:ptCount val="2"/>
                <c:pt idx="0">
                  <c:v>Налоговые и неналоговые, 408 933 тыс. руб.</c:v>
                </c:pt>
                <c:pt idx="1">
                  <c:v>Безвозмездные поступления, 647 881 тыс. руб.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408933</c:v>
                </c:pt>
                <c:pt idx="1">
                  <c:v>647881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364713408618972"/>
          <c:y val="0.82782321269221637"/>
          <c:w val="0.66159275194413936"/>
          <c:h val="0.1272307653514214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defTabSz="0"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000" dirty="0"/>
              <a:t>Налоговые и неналоговые доходы</a:t>
            </a:r>
          </a:p>
        </c:rich>
      </c:tx>
      <c:layout>
        <c:manualLayout>
          <c:xMode val="edge"/>
          <c:yMode val="edge"/>
          <c:x val="0.32377145238406385"/>
          <c:y val="2.449564160609733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7.0406926831004274E-2"/>
          <c:y val="0.22899040061043491"/>
          <c:w val="0.44460813960807932"/>
          <c:h val="0.72728638455334249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 и неналоговые доходы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5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6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7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8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layout>
                <c:manualLayout>
                  <c:x val="-1.8898424307817897E-2"/>
                  <c:y val="3.6457406002105459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2.6841317735088344E-5"/>
                  <c:y val="-1.0471197290644796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0783132168117444E-2"/>
                  <c:y val="-6.6355413534655364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8058998818848464E-2"/>
                  <c:y val="-2.3360359380299355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1.076403610624623E-2"/>
                  <c:y val="-1.50206676044664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3.3536824351618623E-2"/>
                  <c:y val="-3.715162353904828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2.2673702385872654E-2"/>
                  <c:y val="-2.2704957847663878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0.12230573596289221"/>
                  <c:y val="-1.8319023262004753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Лист1!$A$2:$A$10</c:f>
              <c:strCache>
                <c:ptCount val="9"/>
                <c:pt idx="0">
                  <c:v>Налог на доходы физических лиц, 320 067 тыс. руб.</c:v>
                </c:pt>
                <c:pt idx="1">
                  <c:v>Акцизы, 172 тыс. руб.</c:v>
                </c:pt>
                <c:pt idx="2">
                  <c:v>Налоги на совокупный доходов, 5 584 тыс. руб.</c:v>
                </c:pt>
                <c:pt idx="3">
                  <c:v>Государственная пошлина, 1 457 тыс. руб.</c:v>
                </c:pt>
                <c:pt idx="4">
                  <c:v>Доходы от использования имущества, 35 229 тыс. руб.</c:v>
                </c:pt>
                <c:pt idx="5">
                  <c:v>Платежи при пользовании природными ресурсами, 5 471 тыс. руб.</c:v>
                </c:pt>
                <c:pt idx="6">
                  <c:v>Доходы от оказания платных услуг, 27 354 тыс. руб.</c:v>
                </c:pt>
                <c:pt idx="7">
                  <c:v>Доходы от продажи материальные и нематериальных активов, 11 300 тыс. руб.</c:v>
                </c:pt>
                <c:pt idx="8">
                  <c:v>Штрафы, 2 300 тыс. руб.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320067</c:v>
                </c:pt>
                <c:pt idx="1">
                  <c:v>172</c:v>
                </c:pt>
                <c:pt idx="2">
                  <c:v>5584</c:v>
                </c:pt>
                <c:pt idx="3">
                  <c:v>1457</c:v>
                </c:pt>
                <c:pt idx="4">
                  <c:v>35229</c:v>
                </c:pt>
                <c:pt idx="5">
                  <c:v>5471</c:v>
                </c:pt>
                <c:pt idx="6">
                  <c:v>27354</c:v>
                </c:pt>
                <c:pt idx="7">
                  <c:v>11300</c:v>
                </c:pt>
                <c:pt idx="8">
                  <c:v>2300</c:v>
                </c:pt>
              </c:numCache>
            </c:numRef>
          </c:val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5047367108917855"/>
          <c:y val="0.17019916260535661"/>
          <c:w val="0.43336738405328062"/>
          <c:h val="0.7571076827353393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t" anchorCtr="1"/>
        <a:lstStyle/>
        <a:p>
          <a:pPr>
            <a:defRPr sz="1000" b="0" i="0" u="none" strike="noStrike" kern="0" spc="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 defTabSz="0"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000" b="1" dirty="0"/>
              <a:t>Безвозмездные поступления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2.436807462709047E-2"/>
          <c:y val="0.22430071806851681"/>
          <c:w val="0.43700768663048445"/>
          <c:h val="0.68105777004092827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/>
              <c:dLblPos val="outEnd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dLblPos val="outEnd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40625E-2"/>
                  <c:y val="0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prstClr val="white">
                  <a:lumMod val="50000"/>
                </a:prstClr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Лист1!$A$2:$A$4</c:f>
              <c:strCache>
                <c:ptCount val="3"/>
                <c:pt idx="0">
                  <c:v>Субсидии, 92 477 тыс. руб.</c:v>
                </c:pt>
                <c:pt idx="1">
                  <c:v>Субвенции, 553 296 тыс. руб.</c:v>
                </c:pt>
                <c:pt idx="2">
                  <c:v>Прочие безвозмездные поступления, 2 107 тыс. руб.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92477</c:v>
                </c:pt>
                <c:pt idx="1">
                  <c:v>553296</c:v>
                </c:pt>
                <c:pt idx="2">
                  <c:v>2107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48574363505826468"/>
          <c:y val="0.39818734881141399"/>
          <c:w val="0.39767836699791059"/>
          <c:h val="0.2696867921776445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4281916623583976E-2"/>
          <c:y val="9.940888553026396E-2"/>
          <c:w val="0.43306559398530342"/>
          <c:h val="0.83784745167848684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Расходы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1"/>
              <c:layout>
                <c:manualLayout>
                  <c:x val="-2.5262807795982671E-3"/>
                  <c:y val="-3.0116958139799605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3.9157352083773814E-2"/>
                  <c:y val="-1.7568225581549766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2.5262807795983135E-2"/>
                  <c:y val="-7.5292395349498996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prstClr val="white">
                  <a:lumMod val="50000"/>
                </a:prstClr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layout/>
              </c:ext>
            </c:extLst>
          </c:dLbls>
          <c:cat>
            <c:strRef>
              <c:f>Лист1!$A$2:$A$12</c:f>
              <c:strCache>
                <c:ptCount val="11"/>
                <c:pt idx="0">
                  <c:v>Общегосударственные вопросы, 72 752 тыс. руб.</c:v>
                </c:pt>
                <c:pt idx="1">
                  <c:v>Национальная оборона, 3 106 тыс. руб.</c:v>
                </c:pt>
                <c:pt idx="2">
                  <c:v>Национальная безопасность и правоохранительная деятельность, 65 тыс. руб.</c:v>
                </c:pt>
                <c:pt idx="3">
                  <c:v>Национальная экономика, 63 055 тыс. руб.</c:v>
                </c:pt>
                <c:pt idx="4">
                  <c:v>Жилищно-коммунальное хозяйство, 37 662 тыс. руб.</c:v>
                </c:pt>
                <c:pt idx="5">
                  <c:v>Образование, 832 316 тыс. руб.</c:v>
                </c:pt>
                <c:pt idx="6">
                  <c:v>Культура, кинематография, 19 094 тыс. руб.</c:v>
                </c:pt>
                <c:pt idx="7">
                  <c:v>Социальная политика, 44 716 тыс. руб.</c:v>
                </c:pt>
                <c:pt idx="8">
                  <c:v>Физическая культура и спорт, 225 тыс. руб.</c:v>
                </c:pt>
                <c:pt idx="9">
                  <c:v>Обслуживание государственного и муниципального долга, 20 тыс. руб.</c:v>
                </c:pt>
                <c:pt idx="10">
                  <c:v>Межбюджетные трансферты общего характера бюджетам муниципальных образований, 16 940 тыс. руб.</c:v>
                </c:pt>
              </c:strCache>
            </c:str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72752</c:v>
                </c:pt>
                <c:pt idx="1">
                  <c:v>3106</c:v>
                </c:pt>
                <c:pt idx="2">
                  <c:v>65</c:v>
                </c:pt>
                <c:pt idx="3">
                  <c:v>63055</c:v>
                </c:pt>
                <c:pt idx="4">
                  <c:v>37662</c:v>
                </c:pt>
                <c:pt idx="5">
                  <c:v>832316</c:v>
                </c:pt>
                <c:pt idx="6">
                  <c:v>19094</c:v>
                </c:pt>
                <c:pt idx="7">
                  <c:v>44716</c:v>
                </c:pt>
                <c:pt idx="8">
                  <c:v>225</c:v>
                </c:pt>
                <c:pt idx="9">
                  <c:v>20</c:v>
                </c:pt>
                <c:pt idx="10">
                  <c:v>16940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5205546563899344"/>
          <c:y val="0.13476469371660518"/>
          <c:w val="0.44004031360047735"/>
          <c:h val="0.8188508662480312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6E54A7-A201-4C04-ABFD-EAF21A142A05}" type="doc">
      <dgm:prSet loTypeId="urn:microsoft.com/office/officeart/2005/8/layout/vList2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3995A70B-07E0-4DC4-83C1-DB3A71E2F7F4}">
      <dgm:prSet phldrT="[Текст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Бюджетная система Российской Федерации</a:t>
          </a:r>
        </a:p>
      </dgm:t>
    </dgm:pt>
    <dgm:pt modelId="{036ECA5D-43DB-43D4-8F53-58877150B74C}" type="parTrans" cxnId="{45D50C63-D5DF-46AD-B6C4-8DB74B71ACBA}">
      <dgm:prSet/>
      <dgm:spPr/>
      <dgm:t>
        <a:bodyPr/>
        <a:lstStyle/>
        <a:p>
          <a:endParaRPr lang="ru-RU" sz="900"/>
        </a:p>
      </dgm:t>
    </dgm:pt>
    <dgm:pt modelId="{5363E1BF-1803-4079-A1D0-5D3ADDD3A845}" type="sibTrans" cxnId="{45D50C63-D5DF-46AD-B6C4-8DB74B71ACBA}">
      <dgm:prSet/>
      <dgm:spPr/>
      <dgm:t>
        <a:bodyPr/>
        <a:lstStyle/>
        <a:p>
          <a:endParaRPr lang="ru-RU" sz="900"/>
        </a:p>
      </dgm:t>
    </dgm:pt>
    <dgm:pt modelId="{64B85730-E323-4CDD-8D6C-F979AE9D4F2C}">
      <dgm:prSet phldrT="[Текст]" custT="1"/>
      <dgm:spPr/>
      <dgm:t>
        <a:bodyPr/>
        <a:lstStyle/>
        <a:p>
          <a:r>
            <a:rPr lang="ru-RU" sz="900" b="0" i="0" dirty="0" smtClean="0"/>
            <a:t>совокупность бюджетов всех уровней и бюджетов государственных внебюджетных фондов, основанная на экономических отношениях, государственном устройстве и регулируемая законодательством Российской Федерации</a:t>
          </a:r>
          <a:endParaRPr lang="ru-RU" sz="900" dirty="0"/>
        </a:p>
      </dgm:t>
    </dgm:pt>
    <dgm:pt modelId="{C71D2E3C-E2AE-446B-ADE2-ACB6D3C738A9}" type="parTrans" cxnId="{7FB60BC5-3BC7-4973-8CB1-8E2F466BB714}">
      <dgm:prSet/>
      <dgm:spPr/>
      <dgm:t>
        <a:bodyPr/>
        <a:lstStyle/>
        <a:p>
          <a:endParaRPr lang="ru-RU" sz="900"/>
        </a:p>
      </dgm:t>
    </dgm:pt>
    <dgm:pt modelId="{45A3A803-150C-4824-AB00-7C74A34BA01B}" type="sibTrans" cxnId="{7FB60BC5-3BC7-4973-8CB1-8E2F466BB714}">
      <dgm:prSet/>
      <dgm:spPr/>
      <dgm:t>
        <a:bodyPr/>
        <a:lstStyle/>
        <a:p>
          <a:endParaRPr lang="ru-RU" sz="900"/>
        </a:p>
      </dgm:t>
    </dgm:pt>
    <dgm:pt modelId="{F78136BB-AE0A-4B57-A419-889E41C9EB32}">
      <dgm:prSet phldrT="[Текст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Бюджет</a:t>
          </a:r>
        </a:p>
      </dgm:t>
    </dgm:pt>
    <dgm:pt modelId="{AA4C4E88-6A73-4F76-A561-60F788113D20}" type="parTrans" cxnId="{EC281B39-8EC2-4892-8698-22F909ED4609}">
      <dgm:prSet/>
      <dgm:spPr/>
      <dgm:t>
        <a:bodyPr/>
        <a:lstStyle/>
        <a:p>
          <a:endParaRPr lang="ru-RU" sz="900"/>
        </a:p>
      </dgm:t>
    </dgm:pt>
    <dgm:pt modelId="{B84073B4-4245-46D2-958E-850CE6052FF9}" type="sibTrans" cxnId="{EC281B39-8EC2-4892-8698-22F909ED4609}">
      <dgm:prSet/>
      <dgm:spPr/>
      <dgm:t>
        <a:bodyPr/>
        <a:lstStyle/>
        <a:p>
          <a:endParaRPr lang="ru-RU" sz="900"/>
        </a:p>
      </dgm:t>
    </dgm:pt>
    <dgm:pt modelId="{4132CAC4-056D-4129-B595-79DD0133EA7A}">
      <dgm:prSet phldrT="[Текст]" custT="1"/>
      <dgm:spPr/>
      <dgm:t>
        <a:bodyPr/>
        <a:lstStyle/>
        <a:p>
          <a:r>
            <a:rPr lang="ru-RU" sz="900" b="0" i="0" dirty="0" smtClean="0"/>
            <a:t>форма образования и расходования денежных средств, предназначенных для финансового обеспечения задач и функций государства и местного самоуправления</a:t>
          </a:r>
          <a:endParaRPr lang="ru-RU" sz="900" dirty="0"/>
        </a:p>
      </dgm:t>
    </dgm:pt>
    <dgm:pt modelId="{761D7CE3-8C62-41A2-87AA-9B8E3A1D2397}" type="parTrans" cxnId="{418C5E6F-FD06-448A-B7F7-1944812F200E}">
      <dgm:prSet/>
      <dgm:spPr/>
      <dgm:t>
        <a:bodyPr/>
        <a:lstStyle/>
        <a:p>
          <a:endParaRPr lang="ru-RU" sz="900"/>
        </a:p>
      </dgm:t>
    </dgm:pt>
    <dgm:pt modelId="{3931ED33-E19C-4BDA-95B7-CBCF221B7EB7}" type="sibTrans" cxnId="{418C5E6F-FD06-448A-B7F7-1944812F200E}">
      <dgm:prSet/>
      <dgm:spPr/>
      <dgm:t>
        <a:bodyPr/>
        <a:lstStyle/>
        <a:p>
          <a:endParaRPr lang="ru-RU" sz="900"/>
        </a:p>
      </dgm:t>
    </dgm:pt>
    <dgm:pt modelId="{76A5CE61-FB17-4A3B-8147-E3B1EB99CAC8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Доходы</a:t>
          </a:r>
        </a:p>
      </dgm:t>
    </dgm:pt>
    <dgm:pt modelId="{221A5401-ED4C-4BE2-88C5-DFB6464B6BD4}" type="parTrans" cxnId="{ECBF4E6D-7694-4263-BC40-30E19BE7DB55}">
      <dgm:prSet/>
      <dgm:spPr/>
      <dgm:t>
        <a:bodyPr/>
        <a:lstStyle/>
        <a:p>
          <a:endParaRPr lang="ru-RU" sz="900"/>
        </a:p>
      </dgm:t>
    </dgm:pt>
    <dgm:pt modelId="{9AD1ED92-F427-4924-920B-4EABAFFF4B58}" type="sibTrans" cxnId="{ECBF4E6D-7694-4263-BC40-30E19BE7DB55}">
      <dgm:prSet/>
      <dgm:spPr/>
      <dgm:t>
        <a:bodyPr/>
        <a:lstStyle/>
        <a:p>
          <a:endParaRPr lang="ru-RU" sz="900"/>
        </a:p>
      </dgm:t>
    </dgm:pt>
    <dgm:pt modelId="{4A3B0448-9422-4C4D-B950-C152723859A8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Дефицит</a:t>
          </a:r>
        </a:p>
      </dgm:t>
    </dgm:pt>
    <dgm:pt modelId="{BA18EFBA-231B-4035-9376-40666E58BC8C}" type="parTrans" cxnId="{10A5FE6F-B155-4A7C-A0EF-B3BA43373A2D}">
      <dgm:prSet/>
      <dgm:spPr/>
      <dgm:t>
        <a:bodyPr/>
        <a:lstStyle/>
        <a:p>
          <a:endParaRPr lang="ru-RU" sz="900"/>
        </a:p>
      </dgm:t>
    </dgm:pt>
    <dgm:pt modelId="{87019D44-AFB4-45BA-AB4A-65E8131AE4EB}" type="sibTrans" cxnId="{10A5FE6F-B155-4A7C-A0EF-B3BA43373A2D}">
      <dgm:prSet/>
      <dgm:spPr/>
      <dgm:t>
        <a:bodyPr/>
        <a:lstStyle/>
        <a:p>
          <a:endParaRPr lang="ru-RU" sz="900"/>
        </a:p>
      </dgm:t>
    </dgm:pt>
    <dgm:pt modelId="{7FCFE687-CF6C-49E2-9E05-86B871F90CDC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Расходы</a:t>
          </a:r>
        </a:p>
      </dgm:t>
    </dgm:pt>
    <dgm:pt modelId="{1463FF69-CADA-4F7B-AFE3-21882F0D887F}" type="parTrans" cxnId="{D26DFE1A-63CB-4578-B625-3DCD8BC5D417}">
      <dgm:prSet/>
      <dgm:spPr/>
      <dgm:t>
        <a:bodyPr/>
        <a:lstStyle/>
        <a:p>
          <a:endParaRPr lang="ru-RU" sz="900"/>
        </a:p>
      </dgm:t>
    </dgm:pt>
    <dgm:pt modelId="{FA29FFCA-67CD-4023-96AE-F975A16D5A1C}" type="sibTrans" cxnId="{D26DFE1A-63CB-4578-B625-3DCD8BC5D417}">
      <dgm:prSet/>
      <dgm:spPr/>
      <dgm:t>
        <a:bodyPr/>
        <a:lstStyle/>
        <a:p>
          <a:endParaRPr lang="ru-RU" sz="900"/>
        </a:p>
      </dgm:t>
    </dgm:pt>
    <dgm:pt modelId="{5B497D4A-D81F-466E-83A9-F08EF8E4B071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Профицит</a:t>
          </a:r>
        </a:p>
      </dgm:t>
    </dgm:pt>
    <dgm:pt modelId="{7D37F9DA-05A1-48FF-AE32-578249CDD80C}" type="parTrans" cxnId="{7ACF15E4-4AF6-4C0D-B701-EA1FB2943849}">
      <dgm:prSet/>
      <dgm:spPr/>
      <dgm:t>
        <a:bodyPr/>
        <a:lstStyle/>
        <a:p>
          <a:endParaRPr lang="ru-RU" sz="900"/>
        </a:p>
      </dgm:t>
    </dgm:pt>
    <dgm:pt modelId="{65CD97D5-117E-4749-BC08-0B9FECCF3351}" type="sibTrans" cxnId="{7ACF15E4-4AF6-4C0D-B701-EA1FB2943849}">
      <dgm:prSet/>
      <dgm:spPr/>
      <dgm:t>
        <a:bodyPr/>
        <a:lstStyle/>
        <a:p>
          <a:endParaRPr lang="ru-RU" sz="900"/>
        </a:p>
      </dgm:t>
    </dgm:pt>
    <dgm:pt modelId="{585783C5-E80A-4A7C-A1D2-5EAAECFBFEE6}">
      <dgm:prSet custT="1"/>
      <dgm:spPr/>
      <dgm:t>
        <a:bodyPr/>
        <a:lstStyle/>
        <a:p>
          <a:r>
            <a:rPr lang="ru-RU" sz="900" b="0" i="0" dirty="0" smtClean="0"/>
            <a:t>поступающие в бюджет денежные средства, за исключением средств, являющихся источниками финансирования дефицита бюджета (кредиты)</a:t>
          </a:r>
          <a:endParaRPr lang="ru-RU" sz="900" dirty="0"/>
        </a:p>
      </dgm:t>
    </dgm:pt>
    <dgm:pt modelId="{403C5156-586A-4D46-9E6D-94F82B679D32}" type="parTrans" cxnId="{7C752237-7360-4548-9550-A39AD5F6AA19}">
      <dgm:prSet/>
      <dgm:spPr/>
      <dgm:t>
        <a:bodyPr/>
        <a:lstStyle/>
        <a:p>
          <a:endParaRPr lang="ru-RU" sz="900"/>
        </a:p>
      </dgm:t>
    </dgm:pt>
    <dgm:pt modelId="{FCAACB16-3461-47EC-B0D5-E32287334815}" type="sibTrans" cxnId="{7C752237-7360-4548-9550-A39AD5F6AA19}">
      <dgm:prSet/>
      <dgm:spPr/>
      <dgm:t>
        <a:bodyPr/>
        <a:lstStyle/>
        <a:p>
          <a:endParaRPr lang="ru-RU" sz="900"/>
        </a:p>
      </dgm:t>
    </dgm:pt>
    <dgm:pt modelId="{79F56F47-3388-437D-AEBA-98AFA55007ED}">
      <dgm:prSet custT="1"/>
      <dgm:spPr/>
      <dgm:t>
        <a:bodyPr/>
        <a:lstStyle/>
        <a:p>
          <a:r>
            <a:rPr lang="ru-RU" sz="900" b="0" i="0" dirty="0" smtClean="0"/>
            <a:t>выплачиваемые из бюджета денежные средства, за исключением средств, являющихся источниками финансирования дефицита бюджета</a:t>
          </a:r>
          <a:endParaRPr lang="ru-RU" sz="900" dirty="0"/>
        </a:p>
      </dgm:t>
    </dgm:pt>
    <dgm:pt modelId="{28EB1D5B-734B-4303-AB7A-36E36A6535BD}" type="parTrans" cxnId="{3FE89EA6-E799-4FD5-B145-9BE00FCA8286}">
      <dgm:prSet/>
      <dgm:spPr/>
      <dgm:t>
        <a:bodyPr/>
        <a:lstStyle/>
        <a:p>
          <a:endParaRPr lang="ru-RU" sz="900"/>
        </a:p>
      </dgm:t>
    </dgm:pt>
    <dgm:pt modelId="{A367C887-C56A-4415-A608-066C2CA2DECF}" type="sibTrans" cxnId="{3FE89EA6-E799-4FD5-B145-9BE00FCA8286}">
      <dgm:prSet/>
      <dgm:spPr/>
      <dgm:t>
        <a:bodyPr/>
        <a:lstStyle/>
        <a:p>
          <a:endParaRPr lang="ru-RU" sz="900"/>
        </a:p>
      </dgm:t>
    </dgm:pt>
    <dgm:pt modelId="{4A639203-CD87-486F-A5E3-A7D1B0C0E379}">
      <dgm:prSet custT="1"/>
      <dgm:spPr/>
      <dgm:t>
        <a:bodyPr/>
        <a:lstStyle/>
        <a:p>
          <a:r>
            <a:rPr lang="ru-RU" sz="900" b="0" i="0" dirty="0" smtClean="0"/>
            <a:t>превышение доходов бюджета над его расходами</a:t>
          </a:r>
          <a:endParaRPr lang="ru-RU" sz="900" dirty="0"/>
        </a:p>
      </dgm:t>
    </dgm:pt>
    <dgm:pt modelId="{5B4585F6-CFB6-4B5F-A15B-31273E0F949C}" type="parTrans" cxnId="{E33FFD1E-937F-43B5-9B47-B4FC3BE5DFD6}">
      <dgm:prSet/>
      <dgm:spPr/>
      <dgm:t>
        <a:bodyPr/>
        <a:lstStyle/>
        <a:p>
          <a:endParaRPr lang="ru-RU" sz="900"/>
        </a:p>
      </dgm:t>
    </dgm:pt>
    <dgm:pt modelId="{8CD0B9D7-BD5B-4B3E-A191-9913B25D70A8}" type="sibTrans" cxnId="{E33FFD1E-937F-43B5-9B47-B4FC3BE5DFD6}">
      <dgm:prSet/>
      <dgm:spPr/>
      <dgm:t>
        <a:bodyPr/>
        <a:lstStyle/>
        <a:p>
          <a:endParaRPr lang="ru-RU" sz="900"/>
        </a:p>
      </dgm:t>
    </dgm:pt>
    <dgm:pt modelId="{68976CA9-F6F3-437A-AD64-38CA1212297F}">
      <dgm:prSet custT="1"/>
      <dgm:spPr/>
      <dgm:t>
        <a:bodyPr/>
        <a:lstStyle/>
        <a:p>
          <a:r>
            <a:rPr lang="ru-RU" sz="900" b="0" i="0" dirty="0" smtClean="0"/>
            <a:t>превышение расходов бюджета над его доходами</a:t>
          </a:r>
          <a:endParaRPr lang="ru-RU" sz="900" dirty="0"/>
        </a:p>
      </dgm:t>
    </dgm:pt>
    <dgm:pt modelId="{E276176B-07E7-45DF-B753-C3B0D10AEF1A}" type="parTrans" cxnId="{9A64CE98-E70C-4BCE-BB4E-DD82E2199385}">
      <dgm:prSet/>
      <dgm:spPr/>
      <dgm:t>
        <a:bodyPr/>
        <a:lstStyle/>
        <a:p>
          <a:endParaRPr lang="ru-RU" sz="900"/>
        </a:p>
      </dgm:t>
    </dgm:pt>
    <dgm:pt modelId="{FD0F27F0-75C1-44DA-8D42-C5EA6BF8D141}" type="sibTrans" cxnId="{9A64CE98-E70C-4BCE-BB4E-DD82E2199385}">
      <dgm:prSet/>
      <dgm:spPr/>
      <dgm:t>
        <a:bodyPr/>
        <a:lstStyle/>
        <a:p>
          <a:endParaRPr lang="ru-RU" sz="900"/>
        </a:p>
      </dgm:t>
    </dgm:pt>
    <dgm:pt modelId="{8355C06E-CFC5-46D5-963C-7B52816C1975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Сбалансированность</a:t>
          </a:r>
        </a:p>
      </dgm:t>
    </dgm:pt>
    <dgm:pt modelId="{29A928BB-DE18-4B59-AF26-5674BAB70F69}" type="parTrans" cxnId="{1EE420C6-72E8-426F-9C88-2F4E9E98925D}">
      <dgm:prSet/>
      <dgm:spPr/>
      <dgm:t>
        <a:bodyPr/>
        <a:lstStyle/>
        <a:p>
          <a:endParaRPr lang="ru-RU" sz="900"/>
        </a:p>
      </dgm:t>
    </dgm:pt>
    <dgm:pt modelId="{9B48DBE9-E7D9-411E-8896-16E4EDCFFDFE}" type="sibTrans" cxnId="{1EE420C6-72E8-426F-9C88-2F4E9E98925D}">
      <dgm:prSet/>
      <dgm:spPr/>
      <dgm:t>
        <a:bodyPr/>
        <a:lstStyle/>
        <a:p>
          <a:endParaRPr lang="ru-RU" sz="900"/>
        </a:p>
      </dgm:t>
    </dgm:pt>
    <dgm:pt modelId="{83C12046-0122-4F78-B8B6-C7C1F6889522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Налоговые доходы</a:t>
          </a:r>
        </a:p>
      </dgm:t>
    </dgm:pt>
    <dgm:pt modelId="{6EEDA88A-DB24-4F88-B637-1D881F120051}" type="parTrans" cxnId="{FE907A84-871F-4247-8013-F87CE486ED6B}">
      <dgm:prSet/>
      <dgm:spPr/>
      <dgm:t>
        <a:bodyPr/>
        <a:lstStyle/>
        <a:p>
          <a:endParaRPr lang="ru-RU" sz="900"/>
        </a:p>
      </dgm:t>
    </dgm:pt>
    <dgm:pt modelId="{AE2FE1FB-D914-4CB7-9BE1-C63AB72606A0}" type="sibTrans" cxnId="{FE907A84-871F-4247-8013-F87CE486ED6B}">
      <dgm:prSet/>
      <dgm:spPr/>
      <dgm:t>
        <a:bodyPr/>
        <a:lstStyle/>
        <a:p>
          <a:endParaRPr lang="ru-RU" sz="900"/>
        </a:p>
      </dgm:t>
    </dgm:pt>
    <dgm:pt modelId="{ECA29312-3631-4970-93B5-8A31EA87923C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Неналоговые доходы</a:t>
          </a:r>
        </a:p>
      </dgm:t>
    </dgm:pt>
    <dgm:pt modelId="{62683F56-13A2-4D9B-B1CC-0C915BB58F8A}" type="parTrans" cxnId="{6543ACAB-E956-4002-9E84-15928DA41417}">
      <dgm:prSet/>
      <dgm:spPr/>
      <dgm:t>
        <a:bodyPr/>
        <a:lstStyle/>
        <a:p>
          <a:endParaRPr lang="ru-RU" sz="900"/>
        </a:p>
      </dgm:t>
    </dgm:pt>
    <dgm:pt modelId="{E09ECFB1-EC16-490B-BF01-52D59573BFD8}" type="sibTrans" cxnId="{6543ACAB-E956-4002-9E84-15928DA41417}">
      <dgm:prSet/>
      <dgm:spPr/>
      <dgm:t>
        <a:bodyPr/>
        <a:lstStyle/>
        <a:p>
          <a:endParaRPr lang="ru-RU" sz="900"/>
        </a:p>
      </dgm:t>
    </dgm:pt>
    <dgm:pt modelId="{565948F9-DA02-4537-8E88-30FB11366C43}">
      <dgm:prSet custT="1"/>
      <dgm:spPr/>
      <dgm:t>
        <a:bodyPr/>
        <a:lstStyle/>
        <a:p>
          <a:r>
            <a:rPr lang="ru-RU" sz="900" b="0" i="0" dirty="0" smtClean="0"/>
            <a:t>объем предусмотренных бюджетом расходов должен соответствовать суммарному объему доходов бюджета и поступлений источников финансирования его дефицита, уменьшенных на суммы выплат из бюджета, связанных с источниками финансирования дефицита бюджета и изменением остатков на счетах по учету средств бюджетов</a:t>
          </a:r>
          <a:endParaRPr lang="ru-RU" sz="900" dirty="0"/>
        </a:p>
      </dgm:t>
    </dgm:pt>
    <dgm:pt modelId="{A05F05CA-DFA2-489E-8ECD-128527F9D8C3}" type="parTrans" cxnId="{A3A485B9-542F-41E9-94A0-890581F40E10}">
      <dgm:prSet/>
      <dgm:spPr/>
      <dgm:t>
        <a:bodyPr/>
        <a:lstStyle/>
        <a:p>
          <a:endParaRPr lang="ru-RU" sz="900"/>
        </a:p>
      </dgm:t>
    </dgm:pt>
    <dgm:pt modelId="{49A88BCB-269E-4C39-B99F-EA1F8BD9BD03}" type="sibTrans" cxnId="{A3A485B9-542F-41E9-94A0-890581F40E10}">
      <dgm:prSet/>
      <dgm:spPr/>
      <dgm:t>
        <a:bodyPr/>
        <a:lstStyle/>
        <a:p>
          <a:endParaRPr lang="ru-RU" sz="900"/>
        </a:p>
      </dgm:t>
    </dgm:pt>
    <dgm:pt modelId="{9F64D91B-8B98-4D39-BB74-B481CFD3F19F}">
      <dgm:prSet custT="1"/>
      <dgm:spPr/>
      <dgm:t>
        <a:bodyPr/>
        <a:lstStyle/>
        <a:p>
          <a:r>
            <a:rPr lang="ru-RU" sz="900" b="0" i="0" dirty="0" smtClean="0"/>
            <a:t>доходы от предусмотренных законодательством Российской Федерации о налогах и сборах федеральных налогов и сборов, в том числе от налогов, предусмотренных специальными налоговыми режимами, региональных налогов, местных налогов и сборов, а также пеней и штрафов по ним</a:t>
          </a:r>
          <a:endParaRPr lang="ru-RU" sz="900" dirty="0"/>
        </a:p>
      </dgm:t>
    </dgm:pt>
    <dgm:pt modelId="{A6717BCB-BA21-48A6-AD35-960514A8C435}" type="parTrans" cxnId="{67FDE2C4-3C36-41D0-9B75-FC308B2FCC9B}">
      <dgm:prSet/>
      <dgm:spPr/>
      <dgm:t>
        <a:bodyPr/>
        <a:lstStyle/>
        <a:p>
          <a:endParaRPr lang="ru-RU" sz="900"/>
        </a:p>
      </dgm:t>
    </dgm:pt>
    <dgm:pt modelId="{B64C6E79-78D5-4C0F-A1E9-18EA8AD5005B}" type="sibTrans" cxnId="{67FDE2C4-3C36-41D0-9B75-FC308B2FCC9B}">
      <dgm:prSet/>
      <dgm:spPr/>
      <dgm:t>
        <a:bodyPr/>
        <a:lstStyle/>
        <a:p>
          <a:endParaRPr lang="ru-RU" sz="900"/>
        </a:p>
      </dgm:t>
    </dgm:pt>
    <dgm:pt modelId="{92CB8517-781E-4391-97B1-EF9948005431}">
      <dgm:prSet custT="1"/>
      <dgm:spPr/>
      <dgm:t>
        <a:bodyPr/>
        <a:lstStyle/>
        <a:p>
          <a:r>
            <a:rPr lang="ru-RU" sz="900" dirty="0" smtClean="0"/>
            <a:t>Поступления от имущества, платежей, установленных законодательством Российской Федерации, а также штрафов за нарушение законодательства (доходы от использования и продажи муниципального имущества и земли, штрафные санкции, иные неналоговые доходы)</a:t>
          </a:r>
          <a:endParaRPr lang="ru-RU" sz="900" dirty="0"/>
        </a:p>
      </dgm:t>
    </dgm:pt>
    <dgm:pt modelId="{5473DE77-6622-47E6-A3BC-F2F4A16B91A9}" type="parTrans" cxnId="{3086A9F9-F463-4B01-B601-1892402DF45E}">
      <dgm:prSet/>
      <dgm:spPr/>
      <dgm:t>
        <a:bodyPr/>
        <a:lstStyle/>
        <a:p>
          <a:endParaRPr lang="ru-RU" sz="900"/>
        </a:p>
      </dgm:t>
    </dgm:pt>
    <dgm:pt modelId="{522EE9E5-F8ED-4E94-91D4-4E5A1FC2FEC8}" type="sibTrans" cxnId="{3086A9F9-F463-4B01-B601-1892402DF45E}">
      <dgm:prSet/>
      <dgm:spPr/>
      <dgm:t>
        <a:bodyPr/>
        <a:lstStyle/>
        <a:p>
          <a:endParaRPr lang="ru-RU" sz="900"/>
        </a:p>
      </dgm:t>
    </dgm:pt>
    <dgm:pt modelId="{4EC7C1C0-9A7C-42C3-8899-917F468D9D35}" type="pres">
      <dgm:prSet presAssocID="{696E54A7-A201-4C04-ABFD-EAF21A142A0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329D350-9422-4616-8533-5268599DDC8A}" type="pres">
      <dgm:prSet presAssocID="{3995A70B-07E0-4DC4-83C1-DB3A71E2F7F4}" presName="parentText" presStyleLbl="node1" presStyleIdx="0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2D43E2-395F-4366-85C7-565408CFD32C}" type="pres">
      <dgm:prSet presAssocID="{3995A70B-07E0-4DC4-83C1-DB3A71E2F7F4}" presName="childText" presStyleLbl="revTx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3FF0BA-1B6A-4844-885F-00DCCBB40A31}" type="pres">
      <dgm:prSet presAssocID="{F78136BB-AE0A-4B57-A419-889E41C9EB32}" presName="parentText" presStyleLbl="node1" presStyleIdx="1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12FF9F-CD27-44D6-8A9D-18EAB6A2AF6F}" type="pres">
      <dgm:prSet presAssocID="{F78136BB-AE0A-4B57-A419-889E41C9EB32}" presName="childText" presStyleLbl="revTx" presStyleIdx="1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FD1C66-DEA1-4A48-94B6-984746937A10}" type="pres">
      <dgm:prSet presAssocID="{76A5CE61-FB17-4A3B-8147-E3B1EB99CAC8}" presName="parentText" presStyleLbl="node1" presStyleIdx="2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38D91F-CD3B-42F8-AB6B-2FCB548D9D02}" type="pres">
      <dgm:prSet presAssocID="{76A5CE61-FB17-4A3B-8147-E3B1EB99CAC8}" presName="childText" presStyleLbl="revTx" presStyleIdx="2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D23899-8695-4D5A-B233-3FC81E659D99}" type="pres">
      <dgm:prSet presAssocID="{7FCFE687-CF6C-49E2-9E05-86B871F90CDC}" presName="parentText" presStyleLbl="node1" presStyleIdx="3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C66E2C-918E-496C-B8AF-EE249FED5796}" type="pres">
      <dgm:prSet presAssocID="{7FCFE687-CF6C-49E2-9E05-86B871F90CDC}" presName="childText" presStyleLbl="revTx" presStyleIdx="3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90AE71-D523-4701-BAC0-25B93A29BED1}" type="pres">
      <dgm:prSet presAssocID="{5B497D4A-D81F-466E-83A9-F08EF8E4B071}" presName="parentText" presStyleLbl="node1" presStyleIdx="4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38423D-B6B4-4959-815C-49A50F106028}" type="pres">
      <dgm:prSet presAssocID="{5B497D4A-D81F-466E-83A9-F08EF8E4B071}" presName="childText" presStyleLbl="revTx" presStyleIdx="4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B1EB84-A72F-4AB7-875C-9D325589DB4A}" type="pres">
      <dgm:prSet presAssocID="{4A3B0448-9422-4C4D-B950-C152723859A8}" presName="parentText" presStyleLbl="node1" presStyleIdx="5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F9E646-59ED-43AB-8031-F0B5665FFA9F}" type="pres">
      <dgm:prSet presAssocID="{4A3B0448-9422-4C4D-B950-C152723859A8}" presName="childText" presStyleLbl="revTx" presStyleIdx="5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9F6C90-725B-4676-98E0-4A455937F9F0}" type="pres">
      <dgm:prSet presAssocID="{8355C06E-CFC5-46D5-963C-7B52816C1975}" presName="parentText" presStyleLbl="node1" presStyleIdx="6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6CCEF8-7DB4-4F71-8C6C-2ECC551EA0A4}" type="pres">
      <dgm:prSet presAssocID="{8355C06E-CFC5-46D5-963C-7B52816C1975}" presName="childText" presStyleLbl="revTx" presStyleIdx="6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ABCF42-ED7E-4ECF-980D-68DC26D601EB}" type="pres">
      <dgm:prSet presAssocID="{83C12046-0122-4F78-B8B6-C7C1F6889522}" presName="parentText" presStyleLbl="node1" presStyleIdx="7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E6A9E2-255D-40FD-8589-80EA7F3BDD48}" type="pres">
      <dgm:prSet presAssocID="{83C12046-0122-4F78-B8B6-C7C1F6889522}" presName="childText" presStyleLbl="revTx" presStyleIdx="7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CDAC7D-5008-4737-852D-069EBAF206D5}" type="pres">
      <dgm:prSet presAssocID="{ECA29312-3631-4970-93B5-8A31EA87923C}" presName="parentText" presStyleLbl="node1" presStyleIdx="8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83E796-94CE-4987-8622-810FB270313F}" type="pres">
      <dgm:prSet presAssocID="{ECA29312-3631-4970-93B5-8A31EA87923C}" presName="childText" presStyleLbl="revTx" presStyleIdx="8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D96C78C-4B2A-47A3-A066-59441B08E0EF}" type="presOf" srcId="{4A639203-CD87-486F-A5E3-A7D1B0C0E379}" destId="{9D38423D-B6B4-4959-815C-49A50F106028}" srcOrd="0" destOrd="0" presId="urn:microsoft.com/office/officeart/2005/8/layout/vList2"/>
    <dgm:cxn modelId="{94D04643-9658-43E5-9EB0-EC0A44E87722}" type="presOf" srcId="{9F64D91B-8B98-4D39-BB74-B481CFD3F19F}" destId="{0AE6A9E2-255D-40FD-8589-80EA7F3BDD48}" srcOrd="0" destOrd="0" presId="urn:microsoft.com/office/officeart/2005/8/layout/vList2"/>
    <dgm:cxn modelId="{45D50C63-D5DF-46AD-B6C4-8DB74B71ACBA}" srcId="{696E54A7-A201-4C04-ABFD-EAF21A142A05}" destId="{3995A70B-07E0-4DC4-83C1-DB3A71E2F7F4}" srcOrd="0" destOrd="0" parTransId="{036ECA5D-43DB-43D4-8F53-58877150B74C}" sibTransId="{5363E1BF-1803-4079-A1D0-5D3ADDD3A845}"/>
    <dgm:cxn modelId="{3B14D477-1F4C-42F3-8A71-862E8C8E9183}" type="presOf" srcId="{585783C5-E80A-4A7C-A1D2-5EAAECFBFEE6}" destId="{A138D91F-CD3B-42F8-AB6B-2FCB548D9D02}" srcOrd="0" destOrd="0" presId="urn:microsoft.com/office/officeart/2005/8/layout/vList2"/>
    <dgm:cxn modelId="{80191EEE-4777-41C9-AB24-006496A872C5}" type="presOf" srcId="{3995A70B-07E0-4DC4-83C1-DB3A71E2F7F4}" destId="{3329D350-9422-4616-8533-5268599DDC8A}" srcOrd="0" destOrd="0" presId="urn:microsoft.com/office/officeart/2005/8/layout/vList2"/>
    <dgm:cxn modelId="{B9339BD5-D688-4912-8193-9C2D2A641346}" type="presOf" srcId="{76A5CE61-FB17-4A3B-8147-E3B1EB99CAC8}" destId="{00FD1C66-DEA1-4A48-94B6-984746937A10}" srcOrd="0" destOrd="0" presId="urn:microsoft.com/office/officeart/2005/8/layout/vList2"/>
    <dgm:cxn modelId="{A3A485B9-542F-41E9-94A0-890581F40E10}" srcId="{8355C06E-CFC5-46D5-963C-7B52816C1975}" destId="{565948F9-DA02-4537-8E88-30FB11366C43}" srcOrd="0" destOrd="0" parTransId="{A05F05CA-DFA2-489E-8ECD-128527F9D8C3}" sibTransId="{49A88BCB-269E-4C39-B99F-EA1F8BD9BD03}"/>
    <dgm:cxn modelId="{3FE89EA6-E799-4FD5-B145-9BE00FCA8286}" srcId="{7FCFE687-CF6C-49E2-9E05-86B871F90CDC}" destId="{79F56F47-3388-437D-AEBA-98AFA55007ED}" srcOrd="0" destOrd="0" parTransId="{28EB1D5B-734B-4303-AB7A-36E36A6535BD}" sibTransId="{A367C887-C56A-4415-A608-066C2CA2DECF}"/>
    <dgm:cxn modelId="{1EE420C6-72E8-426F-9C88-2F4E9E98925D}" srcId="{696E54A7-A201-4C04-ABFD-EAF21A142A05}" destId="{8355C06E-CFC5-46D5-963C-7B52816C1975}" srcOrd="6" destOrd="0" parTransId="{29A928BB-DE18-4B59-AF26-5674BAB70F69}" sibTransId="{9B48DBE9-E7D9-411E-8896-16E4EDCFFDFE}"/>
    <dgm:cxn modelId="{FE907A84-871F-4247-8013-F87CE486ED6B}" srcId="{696E54A7-A201-4C04-ABFD-EAF21A142A05}" destId="{83C12046-0122-4F78-B8B6-C7C1F6889522}" srcOrd="7" destOrd="0" parTransId="{6EEDA88A-DB24-4F88-B637-1D881F120051}" sibTransId="{AE2FE1FB-D914-4CB7-9BE1-C63AB72606A0}"/>
    <dgm:cxn modelId="{7ACF15E4-4AF6-4C0D-B701-EA1FB2943849}" srcId="{696E54A7-A201-4C04-ABFD-EAF21A142A05}" destId="{5B497D4A-D81F-466E-83A9-F08EF8E4B071}" srcOrd="4" destOrd="0" parTransId="{7D37F9DA-05A1-48FF-AE32-578249CDD80C}" sibTransId="{65CD97D5-117E-4749-BC08-0B9FECCF3351}"/>
    <dgm:cxn modelId="{D26DFE1A-63CB-4578-B625-3DCD8BC5D417}" srcId="{696E54A7-A201-4C04-ABFD-EAF21A142A05}" destId="{7FCFE687-CF6C-49E2-9E05-86B871F90CDC}" srcOrd="3" destOrd="0" parTransId="{1463FF69-CADA-4F7B-AFE3-21882F0D887F}" sibTransId="{FA29FFCA-67CD-4023-96AE-F975A16D5A1C}"/>
    <dgm:cxn modelId="{8FC95E97-A82B-4BE6-81E5-8BE4E645EC30}" type="presOf" srcId="{64B85730-E323-4CDD-8D6C-F979AE9D4F2C}" destId="{CD2D43E2-395F-4366-85C7-565408CFD32C}" srcOrd="0" destOrd="0" presId="urn:microsoft.com/office/officeart/2005/8/layout/vList2"/>
    <dgm:cxn modelId="{872676D6-BABD-4303-B5BB-D6D5FDC1D940}" type="presOf" srcId="{83C12046-0122-4F78-B8B6-C7C1F6889522}" destId="{A7ABCF42-ED7E-4ECF-980D-68DC26D601EB}" srcOrd="0" destOrd="0" presId="urn:microsoft.com/office/officeart/2005/8/layout/vList2"/>
    <dgm:cxn modelId="{6D7A09C4-44C2-4836-8BB8-A7F37E3C4F79}" type="presOf" srcId="{92CB8517-781E-4391-97B1-EF9948005431}" destId="{C083E796-94CE-4987-8622-810FB270313F}" srcOrd="0" destOrd="0" presId="urn:microsoft.com/office/officeart/2005/8/layout/vList2"/>
    <dgm:cxn modelId="{10A5FE6F-B155-4A7C-A0EF-B3BA43373A2D}" srcId="{696E54A7-A201-4C04-ABFD-EAF21A142A05}" destId="{4A3B0448-9422-4C4D-B950-C152723859A8}" srcOrd="5" destOrd="0" parTransId="{BA18EFBA-231B-4035-9376-40666E58BC8C}" sibTransId="{87019D44-AFB4-45BA-AB4A-65E8131AE4EB}"/>
    <dgm:cxn modelId="{67FDE2C4-3C36-41D0-9B75-FC308B2FCC9B}" srcId="{83C12046-0122-4F78-B8B6-C7C1F6889522}" destId="{9F64D91B-8B98-4D39-BB74-B481CFD3F19F}" srcOrd="0" destOrd="0" parTransId="{A6717BCB-BA21-48A6-AD35-960514A8C435}" sibTransId="{B64C6E79-78D5-4C0F-A1E9-18EA8AD5005B}"/>
    <dgm:cxn modelId="{FA1C73AB-9D59-466C-9647-3453EC4A0A21}" type="presOf" srcId="{5B497D4A-D81F-466E-83A9-F08EF8E4B071}" destId="{F990AE71-D523-4701-BAC0-25B93A29BED1}" srcOrd="0" destOrd="0" presId="urn:microsoft.com/office/officeart/2005/8/layout/vList2"/>
    <dgm:cxn modelId="{418C5E6F-FD06-448A-B7F7-1944812F200E}" srcId="{F78136BB-AE0A-4B57-A419-889E41C9EB32}" destId="{4132CAC4-056D-4129-B595-79DD0133EA7A}" srcOrd="0" destOrd="0" parTransId="{761D7CE3-8C62-41A2-87AA-9B8E3A1D2397}" sibTransId="{3931ED33-E19C-4BDA-95B7-CBCF221B7EB7}"/>
    <dgm:cxn modelId="{5FB5989D-C539-421B-BC59-04DA4F3EB237}" type="presOf" srcId="{696E54A7-A201-4C04-ABFD-EAF21A142A05}" destId="{4EC7C1C0-9A7C-42C3-8899-917F468D9D35}" srcOrd="0" destOrd="0" presId="urn:microsoft.com/office/officeart/2005/8/layout/vList2"/>
    <dgm:cxn modelId="{16201E91-A8AC-41B1-8968-7519AEE3F8A9}" type="presOf" srcId="{68976CA9-F6F3-437A-AD64-38CA1212297F}" destId="{0AF9E646-59ED-43AB-8031-F0B5665FFA9F}" srcOrd="0" destOrd="0" presId="urn:microsoft.com/office/officeart/2005/8/layout/vList2"/>
    <dgm:cxn modelId="{7D783E3A-B1BD-47DD-A095-8F5491B4E4F1}" type="presOf" srcId="{4A3B0448-9422-4C4D-B950-C152723859A8}" destId="{74B1EB84-A72F-4AB7-875C-9D325589DB4A}" srcOrd="0" destOrd="0" presId="urn:microsoft.com/office/officeart/2005/8/layout/vList2"/>
    <dgm:cxn modelId="{C1D59F74-3B66-42FA-A704-D2F293D0DE7C}" type="presOf" srcId="{4132CAC4-056D-4129-B595-79DD0133EA7A}" destId="{0B12FF9F-CD27-44D6-8A9D-18EAB6A2AF6F}" srcOrd="0" destOrd="0" presId="urn:microsoft.com/office/officeart/2005/8/layout/vList2"/>
    <dgm:cxn modelId="{7C752237-7360-4548-9550-A39AD5F6AA19}" srcId="{76A5CE61-FB17-4A3B-8147-E3B1EB99CAC8}" destId="{585783C5-E80A-4A7C-A1D2-5EAAECFBFEE6}" srcOrd="0" destOrd="0" parTransId="{403C5156-586A-4D46-9E6D-94F82B679D32}" sibTransId="{FCAACB16-3461-47EC-B0D5-E32287334815}"/>
    <dgm:cxn modelId="{EC281B39-8EC2-4892-8698-22F909ED4609}" srcId="{696E54A7-A201-4C04-ABFD-EAF21A142A05}" destId="{F78136BB-AE0A-4B57-A419-889E41C9EB32}" srcOrd="1" destOrd="0" parTransId="{AA4C4E88-6A73-4F76-A561-60F788113D20}" sibTransId="{B84073B4-4245-46D2-958E-850CE6052FF9}"/>
    <dgm:cxn modelId="{ECBF4E6D-7694-4263-BC40-30E19BE7DB55}" srcId="{696E54A7-A201-4C04-ABFD-EAF21A142A05}" destId="{76A5CE61-FB17-4A3B-8147-E3B1EB99CAC8}" srcOrd="2" destOrd="0" parTransId="{221A5401-ED4C-4BE2-88C5-DFB6464B6BD4}" sibTransId="{9AD1ED92-F427-4924-920B-4EABAFFF4B58}"/>
    <dgm:cxn modelId="{B748E332-4D27-43BE-91BF-757EAB475462}" type="presOf" srcId="{8355C06E-CFC5-46D5-963C-7B52816C1975}" destId="{1D9F6C90-725B-4676-98E0-4A455937F9F0}" srcOrd="0" destOrd="0" presId="urn:microsoft.com/office/officeart/2005/8/layout/vList2"/>
    <dgm:cxn modelId="{3086A9F9-F463-4B01-B601-1892402DF45E}" srcId="{ECA29312-3631-4970-93B5-8A31EA87923C}" destId="{92CB8517-781E-4391-97B1-EF9948005431}" srcOrd="0" destOrd="0" parTransId="{5473DE77-6622-47E6-A3BC-F2F4A16B91A9}" sibTransId="{522EE9E5-F8ED-4E94-91D4-4E5A1FC2FEC8}"/>
    <dgm:cxn modelId="{E33FFD1E-937F-43B5-9B47-B4FC3BE5DFD6}" srcId="{5B497D4A-D81F-466E-83A9-F08EF8E4B071}" destId="{4A639203-CD87-486F-A5E3-A7D1B0C0E379}" srcOrd="0" destOrd="0" parTransId="{5B4585F6-CFB6-4B5F-A15B-31273E0F949C}" sibTransId="{8CD0B9D7-BD5B-4B3E-A191-9913B25D70A8}"/>
    <dgm:cxn modelId="{2BE43E67-6110-4960-A769-67606FF86554}" type="presOf" srcId="{565948F9-DA02-4537-8E88-30FB11366C43}" destId="{416CCEF8-7DB4-4F71-8C6C-2ECC551EA0A4}" srcOrd="0" destOrd="0" presId="urn:microsoft.com/office/officeart/2005/8/layout/vList2"/>
    <dgm:cxn modelId="{D54EA0B9-DFB2-413A-BC48-B62810F249B6}" type="presOf" srcId="{7FCFE687-CF6C-49E2-9E05-86B871F90CDC}" destId="{5AD23899-8695-4D5A-B233-3FC81E659D99}" srcOrd="0" destOrd="0" presId="urn:microsoft.com/office/officeart/2005/8/layout/vList2"/>
    <dgm:cxn modelId="{D973C946-D971-49EE-9E17-170EF14EF003}" type="presOf" srcId="{79F56F47-3388-437D-AEBA-98AFA55007ED}" destId="{77C66E2C-918E-496C-B8AF-EE249FED5796}" srcOrd="0" destOrd="0" presId="urn:microsoft.com/office/officeart/2005/8/layout/vList2"/>
    <dgm:cxn modelId="{7FB60BC5-3BC7-4973-8CB1-8E2F466BB714}" srcId="{3995A70B-07E0-4DC4-83C1-DB3A71E2F7F4}" destId="{64B85730-E323-4CDD-8D6C-F979AE9D4F2C}" srcOrd="0" destOrd="0" parTransId="{C71D2E3C-E2AE-446B-ADE2-ACB6D3C738A9}" sibTransId="{45A3A803-150C-4824-AB00-7C74A34BA01B}"/>
    <dgm:cxn modelId="{6543ACAB-E956-4002-9E84-15928DA41417}" srcId="{696E54A7-A201-4C04-ABFD-EAF21A142A05}" destId="{ECA29312-3631-4970-93B5-8A31EA87923C}" srcOrd="8" destOrd="0" parTransId="{62683F56-13A2-4D9B-B1CC-0C915BB58F8A}" sibTransId="{E09ECFB1-EC16-490B-BF01-52D59573BFD8}"/>
    <dgm:cxn modelId="{9A64CE98-E70C-4BCE-BB4E-DD82E2199385}" srcId="{4A3B0448-9422-4C4D-B950-C152723859A8}" destId="{68976CA9-F6F3-437A-AD64-38CA1212297F}" srcOrd="0" destOrd="0" parTransId="{E276176B-07E7-45DF-B753-C3B0D10AEF1A}" sibTransId="{FD0F27F0-75C1-44DA-8D42-C5EA6BF8D141}"/>
    <dgm:cxn modelId="{614E6E81-303D-4082-B3BE-AE4250F864FE}" type="presOf" srcId="{F78136BB-AE0A-4B57-A419-889E41C9EB32}" destId="{3A3FF0BA-1B6A-4844-885F-00DCCBB40A31}" srcOrd="0" destOrd="0" presId="urn:microsoft.com/office/officeart/2005/8/layout/vList2"/>
    <dgm:cxn modelId="{2F354719-961F-4E9D-A9AB-19A9016DC2A8}" type="presOf" srcId="{ECA29312-3631-4970-93B5-8A31EA87923C}" destId="{13CDAC7D-5008-4737-852D-069EBAF206D5}" srcOrd="0" destOrd="0" presId="urn:microsoft.com/office/officeart/2005/8/layout/vList2"/>
    <dgm:cxn modelId="{A096281D-FE1B-468C-B262-57FDF894BC09}" type="presParOf" srcId="{4EC7C1C0-9A7C-42C3-8899-917F468D9D35}" destId="{3329D350-9422-4616-8533-5268599DDC8A}" srcOrd="0" destOrd="0" presId="urn:microsoft.com/office/officeart/2005/8/layout/vList2"/>
    <dgm:cxn modelId="{A78C179C-295E-494A-8B64-64BB1E1065D4}" type="presParOf" srcId="{4EC7C1C0-9A7C-42C3-8899-917F468D9D35}" destId="{CD2D43E2-395F-4366-85C7-565408CFD32C}" srcOrd="1" destOrd="0" presId="urn:microsoft.com/office/officeart/2005/8/layout/vList2"/>
    <dgm:cxn modelId="{11E79773-7FF4-4AD2-A54D-44B6BC545B36}" type="presParOf" srcId="{4EC7C1C0-9A7C-42C3-8899-917F468D9D35}" destId="{3A3FF0BA-1B6A-4844-885F-00DCCBB40A31}" srcOrd="2" destOrd="0" presId="urn:microsoft.com/office/officeart/2005/8/layout/vList2"/>
    <dgm:cxn modelId="{49A29350-A4C6-47CA-A7F4-EBBA93C67F33}" type="presParOf" srcId="{4EC7C1C0-9A7C-42C3-8899-917F468D9D35}" destId="{0B12FF9F-CD27-44D6-8A9D-18EAB6A2AF6F}" srcOrd="3" destOrd="0" presId="urn:microsoft.com/office/officeart/2005/8/layout/vList2"/>
    <dgm:cxn modelId="{57F1D964-31EE-41D7-ACDF-E9B7B54A01AE}" type="presParOf" srcId="{4EC7C1C0-9A7C-42C3-8899-917F468D9D35}" destId="{00FD1C66-DEA1-4A48-94B6-984746937A10}" srcOrd="4" destOrd="0" presId="urn:microsoft.com/office/officeart/2005/8/layout/vList2"/>
    <dgm:cxn modelId="{E073FC68-F60A-4F34-9DE3-78313D76B1E5}" type="presParOf" srcId="{4EC7C1C0-9A7C-42C3-8899-917F468D9D35}" destId="{A138D91F-CD3B-42F8-AB6B-2FCB548D9D02}" srcOrd="5" destOrd="0" presId="urn:microsoft.com/office/officeart/2005/8/layout/vList2"/>
    <dgm:cxn modelId="{FA8C52BE-D5B4-4FA4-8A61-A9210949A0D2}" type="presParOf" srcId="{4EC7C1C0-9A7C-42C3-8899-917F468D9D35}" destId="{5AD23899-8695-4D5A-B233-3FC81E659D99}" srcOrd="6" destOrd="0" presId="urn:microsoft.com/office/officeart/2005/8/layout/vList2"/>
    <dgm:cxn modelId="{B983AAB0-D836-42CD-9133-14578B5DD9A8}" type="presParOf" srcId="{4EC7C1C0-9A7C-42C3-8899-917F468D9D35}" destId="{77C66E2C-918E-496C-B8AF-EE249FED5796}" srcOrd="7" destOrd="0" presId="urn:microsoft.com/office/officeart/2005/8/layout/vList2"/>
    <dgm:cxn modelId="{F514A9FD-DFAF-4CFD-B4EF-27EAF448CC6A}" type="presParOf" srcId="{4EC7C1C0-9A7C-42C3-8899-917F468D9D35}" destId="{F990AE71-D523-4701-BAC0-25B93A29BED1}" srcOrd="8" destOrd="0" presId="urn:microsoft.com/office/officeart/2005/8/layout/vList2"/>
    <dgm:cxn modelId="{7567061F-A66D-4793-A9B2-7C73F442F1D3}" type="presParOf" srcId="{4EC7C1C0-9A7C-42C3-8899-917F468D9D35}" destId="{9D38423D-B6B4-4959-815C-49A50F106028}" srcOrd="9" destOrd="0" presId="urn:microsoft.com/office/officeart/2005/8/layout/vList2"/>
    <dgm:cxn modelId="{7C9CED0D-E23B-40FC-80B8-EBBC5492A26B}" type="presParOf" srcId="{4EC7C1C0-9A7C-42C3-8899-917F468D9D35}" destId="{74B1EB84-A72F-4AB7-875C-9D325589DB4A}" srcOrd="10" destOrd="0" presId="urn:microsoft.com/office/officeart/2005/8/layout/vList2"/>
    <dgm:cxn modelId="{D2196221-9049-4730-AF3B-985730818813}" type="presParOf" srcId="{4EC7C1C0-9A7C-42C3-8899-917F468D9D35}" destId="{0AF9E646-59ED-43AB-8031-F0B5665FFA9F}" srcOrd="11" destOrd="0" presId="urn:microsoft.com/office/officeart/2005/8/layout/vList2"/>
    <dgm:cxn modelId="{9AFE658E-1AB6-475B-AF9E-F8B08FD05273}" type="presParOf" srcId="{4EC7C1C0-9A7C-42C3-8899-917F468D9D35}" destId="{1D9F6C90-725B-4676-98E0-4A455937F9F0}" srcOrd="12" destOrd="0" presId="urn:microsoft.com/office/officeart/2005/8/layout/vList2"/>
    <dgm:cxn modelId="{E0CC950C-B14F-406A-97BE-4EFBB470B655}" type="presParOf" srcId="{4EC7C1C0-9A7C-42C3-8899-917F468D9D35}" destId="{416CCEF8-7DB4-4F71-8C6C-2ECC551EA0A4}" srcOrd="13" destOrd="0" presId="urn:microsoft.com/office/officeart/2005/8/layout/vList2"/>
    <dgm:cxn modelId="{6BCA5A85-EE1D-47A3-9FB3-6E209E866F3F}" type="presParOf" srcId="{4EC7C1C0-9A7C-42C3-8899-917F468D9D35}" destId="{A7ABCF42-ED7E-4ECF-980D-68DC26D601EB}" srcOrd="14" destOrd="0" presId="urn:microsoft.com/office/officeart/2005/8/layout/vList2"/>
    <dgm:cxn modelId="{2083AE54-0D04-44D2-B817-A76AE7065EF9}" type="presParOf" srcId="{4EC7C1C0-9A7C-42C3-8899-917F468D9D35}" destId="{0AE6A9E2-255D-40FD-8589-80EA7F3BDD48}" srcOrd="15" destOrd="0" presId="urn:microsoft.com/office/officeart/2005/8/layout/vList2"/>
    <dgm:cxn modelId="{66622888-B872-4E16-9182-6C862267E9F8}" type="presParOf" srcId="{4EC7C1C0-9A7C-42C3-8899-917F468D9D35}" destId="{13CDAC7D-5008-4737-852D-069EBAF206D5}" srcOrd="16" destOrd="0" presId="urn:microsoft.com/office/officeart/2005/8/layout/vList2"/>
    <dgm:cxn modelId="{B8F4C9EC-CA2B-4989-AFA9-0424051316E5}" type="presParOf" srcId="{4EC7C1C0-9A7C-42C3-8899-917F468D9D35}" destId="{C083E796-94CE-4987-8622-810FB270313F}" srcOrd="1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21DBDF1-DEC0-44B0-BCBC-394EF00C22F8}" type="doc">
      <dgm:prSet loTypeId="urn:microsoft.com/office/officeart/2005/8/layout/vList2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4828E4C9-13AC-49AA-AE20-F46A9A644580}">
      <dgm:prSet phldrT="[Текст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Безвозмездные поступления</a:t>
          </a:r>
        </a:p>
      </dgm:t>
    </dgm:pt>
    <dgm:pt modelId="{75499544-4CB5-4CC6-9566-27E9F6E3E62B}" type="parTrans" cxnId="{39C8BCD7-0648-47CF-A5FE-BC27F444963F}">
      <dgm:prSet/>
      <dgm:spPr/>
      <dgm:t>
        <a:bodyPr/>
        <a:lstStyle/>
        <a:p>
          <a:endParaRPr lang="ru-RU" sz="900"/>
        </a:p>
      </dgm:t>
    </dgm:pt>
    <dgm:pt modelId="{1B22E48D-CBFD-42EF-B918-E433D04BC1F5}" type="sibTrans" cxnId="{39C8BCD7-0648-47CF-A5FE-BC27F444963F}">
      <dgm:prSet/>
      <dgm:spPr/>
      <dgm:t>
        <a:bodyPr/>
        <a:lstStyle/>
        <a:p>
          <a:endParaRPr lang="ru-RU" sz="900"/>
        </a:p>
      </dgm:t>
    </dgm:pt>
    <dgm:pt modelId="{43D20E36-4D50-4416-AC64-60C9E841A84F}">
      <dgm:prSet phldrT="[Текст]" custT="1"/>
      <dgm:spPr/>
      <dgm:t>
        <a:bodyPr/>
        <a:lstStyle/>
        <a:p>
          <a:r>
            <a:rPr lang="ru-RU" sz="900" dirty="0" smtClean="0"/>
            <a:t>поступления в местный бюджет из бюджета Республики Карелия межбюджетных трансфертов в виде дотаций, субсидий, субвенций и иных межбюджетных трансфертов, а также поступления от физических и юридических лиц (кроме налоговых и неналоговых доходов)</a:t>
          </a:r>
          <a:endParaRPr lang="ru-RU" sz="900" dirty="0"/>
        </a:p>
      </dgm:t>
    </dgm:pt>
    <dgm:pt modelId="{212EB417-C4A9-4176-A366-12F64F23BDCF}" type="parTrans" cxnId="{8AFF627A-7791-4F31-871D-40FEC590D419}">
      <dgm:prSet/>
      <dgm:spPr/>
      <dgm:t>
        <a:bodyPr/>
        <a:lstStyle/>
        <a:p>
          <a:endParaRPr lang="ru-RU" sz="900"/>
        </a:p>
      </dgm:t>
    </dgm:pt>
    <dgm:pt modelId="{BB84FF93-1A5F-4CB5-98A8-39E15B2575CC}" type="sibTrans" cxnId="{8AFF627A-7791-4F31-871D-40FEC590D419}">
      <dgm:prSet/>
      <dgm:spPr/>
      <dgm:t>
        <a:bodyPr/>
        <a:lstStyle/>
        <a:p>
          <a:endParaRPr lang="ru-RU" sz="900"/>
        </a:p>
      </dgm:t>
    </dgm:pt>
    <dgm:pt modelId="{6968BF63-2B23-47B1-B4C6-587F67728786}">
      <dgm:prSet phldrT="[Текст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Межбюджетные трансферты</a:t>
          </a:r>
        </a:p>
      </dgm:t>
    </dgm:pt>
    <dgm:pt modelId="{CB8B6CBA-9051-4835-8AE3-BC645D371D06}" type="parTrans" cxnId="{EFDBCA29-6B4C-4A35-8880-E965576DB96A}">
      <dgm:prSet/>
      <dgm:spPr/>
      <dgm:t>
        <a:bodyPr/>
        <a:lstStyle/>
        <a:p>
          <a:endParaRPr lang="ru-RU" sz="900"/>
        </a:p>
      </dgm:t>
    </dgm:pt>
    <dgm:pt modelId="{20142F45-E308-448B-864F-4E4289F7F7C8}" type="sibTrans" cxnId="{EFDBCA29-6B4C-4A35-8880-E965576DB96A}">
      <dgm:prSet/>
      <dgm:spPr/>
      <dgm:t>
        <a:bodyPr/>
        <a:lstStyle/>
        <a:p>
          <a:endParaRPr lang="ru-RU" sz="900"/>
        </a:p>
      </dgm:t>
    </dgm:pt>
    <dgm:pt modelId="{DB866D46-4F91-4460-9A4D-1FF4E228DBC4}">
      <dgm:prSet phldrT="[Текст]" custT="1"/>
      <dgm:spPr/>
      <dgm:t>
        <a:bodyPr/>
        <a:lstStyle/>
        <a:p>
          <a:r>
            <a:rPr lang="ru-RU" sz="900" b="0" i="0" dirty="0" smtClean="0"/>
            <a:t>средства, предоставляемые одним бюджетом бюджетной системы Российской Федерации другому бюджету</a:t>
          </a:r>
          <a:endParaRPr lang="ru-RU" sz="900" dirty="0"/>
        </a:p>
      </dgm:t>
    </dgm:pt>
    <dgm:pt modelId="{F0A30C3D-82FD-42FF-A0B0-36523350363B}" type="parTrans" cxnId="{D5FC1338-D089-47FE-9FC1-BDC9F8A72272}">
      <dgm:prSet/>
      <dgm:spPr/>
      <dgm:t>
        <a:bodyPr/>
        <a:lstStyle/>
        <a:p>
          <a:endParaRPr lang="ru-RU" sz="900"/>
        </a:p>
      </dgm:t>
    </dgm:pt>
    <dgm:pt modelId="{E2729465-9023-46A2-BAEB-CE0D195A1C78}" type="sibTrans" cxnId="{D5FC1338-D089-47FE-9FC1-BDC9F8A72272}">
      <dgm:prSet/>
      <dgm:spPr/>
      <dgm:t>
        <a:bodyPr/>
        <a:lstStyle/>
        <a:p>
          <a:endParaRPr lang="ru-RU" sz="900"/>
        </a:p>
      </dgm:t>
    </dgm:pt>
    <dgm:pt modelId="{49B58D80-D801-4C55-A5E8-D0741816644B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Дотации</a:t>
          </a:r>
        </a:p>
      </dgm:t>
    </dgm:pt>
    <dgm:pt modelId="{847C78E6-6761-4E75-A076-645F5DBC7F54}" type="parTrans" cxnId="{36CE0AF4-ECF5-4028-932D-27BFBA58ABC0}">
      <dgm:prSet/>
      <dgm:spPr/>
      <dgm:t>
        <a:bodyPr/>
        <a:lstStyle/>
        <a:p>
          <a:endParaRPr lang="ru-RU" sz="900"/>
        </a:p>
      </dgm:t>
    </dgm:pt>
    <dgm:pt modelId="{99861383-96EB-4154-837C-E3C5C7F2560A}" type="sibTrans" cxnId="{36CE0AF4-ECF5-4028-932D-27BFBA58ABC0}">
      <dgm:prSet/>
      <dgm:spPr/>
      <dgm:t>
        <a:bodyPr/>
        <a:lstStyle/>
        <a:p>
          <a:endParaRPr lang="ru-RU" sz="900"/>
        </a:p>
      </dgm:t>
    </dgm:pt>
    <dgm:pt modelId="{396F5E95-D1D0-4E58-B2B7-76818E5FB48B}">
      <dgm:prSet custT="1"/>
      <dgm:spPr/>
      <dgm:t>
        <a:bodyPr/>
        <a:lstStyle/>
        <a:p>
          <a:r>
            <a:rPr lang="ru-RU" sz="900" b="0" i="0" dirty="0" smtClean="0"/>
            <a:t>межбюджетные трансферты, предоставляемые на безвозмездной и безвозвратной основе без установления направлений их использования</a:t>
          </a:r>
          <a:endParaRPr lang="ru-RU" sz="900" dirty="0"/>
        </a:p>
      </dgm:t>
    </dgm:pt>
    <dgm:pt modelId="{FF1D5B5F-9535-4209-BB1F-316664FDD8C3}" type="parTrans" cxnId="{DA918612-EE15-4F0F-82CB-531258EA4B89}">
      <dgm:prSet/>
      <dgm:spPr/>
      <dgm:t>
        <a:bodyPr/>
        <a:lstStyle/>
        <a:p>
          <a:endParaRPr lang="ru-RU" sz="900"/>
        </a:p>
      </dgm:t>
    </dgm:pt>
    <dgm:pt modelId="{882B4F4B-70AB-4CB7-8ECA-69FF366F119E}" type="sibTrans" cxnId="{DA918612-EE15-4F0F-82CB-531258EA4B89}">
      <dgm:prSet/>
      <dgm:spPr/>
      <dgm:t>
        <a:bodyPr/>
        <a:lstStyle/>
        <a:p>
          <a:endParaRPr lang="ru-RU" sz="900"/>
        </a:p>
      </dgm:t>
    </dgm:pt>
    <dgm:pt modelId="{6CDB6CFC-6C3F-4F2C-96C6-CD8E7F0173D0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Субвенции</a:t>
          </a:r>
        </a:p>
      </dgm:t>
    </dgm:pt>
    <dgm:pt modelId="{F19F8648-4EF8-4022-86CE-98455239891D}" type="parTrans" cxnId="{249A0748-C723-43B9-B344-28D132F48562}">
      <dgm:prSet/>
      <dgm:spPr/>
      <dgm:t>
        <a:bodyPr/>
        <a:lstStyle/>
        <a:p>
          <a:endParaRPr lang="ru-RU" sz="900"/>
        </a:p>
      </dgm:t>
    </dgm:pt>
    <dgm:pt modelId="{ACA2B019-4C52-4545-89DE-33AE45D75CE1}" type="sibTrans" cxnId="{249A0748-C723-43B9-B344-28D132F48562}">
      <dgm:prSet/>
      <dgm:spPr/>
      <dgm:t>
        <a:bodyPr/>
        <a:lstStyle/>
        <a:p>
          <a:endParaRPr lang="ru-RU" sz="900"/>
        </a:p>
      </dgm:t>
    </dgm:pt>
    <dgm:pt modelId="{5E74EE5B-B897-4169-9D3F-113C15762979}">
      <dgm:prSet custT="1"/>
      <dgm:spPr/>
      <dgm:t>
        <a:bodyPr/>
        <a:lstStyle/>
        <a:p>
          <a:r>
            <a:rPr lang="ru-RU" sz="900" dirty="0" smtClean="0"/>
            <a:t>предоставляются на финансирование «переданных» другим публично-правовым образованиям полномочий</a:t>
          </a:r>
          <a:endParaRPr lang="ru-RU" sz="900" dirty="0"/>
        </a:p>
      </dgm:t>
    </dgm:pt>
    <dgm:pt modelId="{7D17663A-7BA6-4244-8AB6-8DD36D52F079}" type="parTrans" cxnId="{0665B695-3717-4DB5-9ED4-EC265CF66BD4}">
      <dgm:prSet/>
      <dgm:spPr/>
      <dgm:t>
        <a:bodyPr/>
        <a:lstStyle/>
        <a:p>
          <a:endParaRPr lang="ru-RU" sz="900"/>
        </a:p>
      </dgm:t>
    </dgm:pt>
    <dgm:pt modelId="{E1EC8877-7F3E-4004-B23A-5DCD4E1C99FC}" type="sibTrans" cxnId="{0665B695-3717-4DB5-9ED4-EC265CF66BD4}">
      <dgm:prSet/>
      <dgm:spPr/>
      <dgm:t>
        <a:bodyPr/>
        <a:lstStyle/>
        <a:p>
          <a:endParaRPr lang="ru-RU" sz="900"/>
        </a:p>
      </dgm:t>
    </dgm:pt>
    <dgm:pt modelId="{7C31AFD9-A6F1-47EB-8467-65637D330E0C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Субсидии</a:t>
          </a:r>
        </a:p>
      </dgm:t>
    </dgm:pt>
    <dgm:pt modelId="{963D5A37-22C0-47D3-8AE4-B3A243BC3B49}" type="parTrans" cxnId="{D5CC3A03-8BEA-44C3-9F52-4F42DD6DD876}">
      <dgm:prSet/>
      <dgm:spPr/>
      <dgm:t>
        <a:bodyPr/>
        <a:lstStyle/>
        <a:p>
          <a:endParaRPr lang="ru-RU" sz="900"/>
        </a:p>
      </dgm:t>
    </dgm:pt>
    <dgm:pt modelId="{642F7EF0-D11F-4C9E-84D2-5593662F4761}" type="sibTrans" cxnId="{D5CC3A03-8BEA-44C3-9F52-4F42DD6DD876}">
      <dgm:prSet/>
      <dgm:spPr/>
      <dgm:t>
        <a:bodyPr/>
        <a:lstStyle/>
        <a:p>
          <a:endParaRPr lang="ru-RU" sz="900"/>
        </a:p>
      </dgm:t>
    </dgm:pt>
    <dgm:pt modelId="{DB7C3DA0-8287-4B38-9555-4406A7979579}">
      <dgm:prSet custT="1"/>
      <dgm:spPr/>
      <dgm:t>
        <a:bodyPr/>
        <a:lstStyle/>
        <a:p>
          <a:r>
            <a:rPr lang="ru-RU" sz="900" dirty="0" smtClean="0"/>
            <a:t>Бюджетные средства, передаваемые бюджету другого уровня, юридическому или физическому лицу на условиях долевого </a:t>
          </a:r>
          <a:r>
            <a:rPr lang="ru-RU" sz="900" dirty="0" err="1" smtClean="0"/>
            <a:t>софинансирования</a:t>
          </a:r>
          <a:endParaRPr lang="ru-RU" sz="900" dirty="0"/>
        </a:p>
      </dgm:t>
    </dgm:pt>
    <dgm:pt modelId="{E50518E5-FB28-47AA-8F7C-B3212934F43C}" type="parTrans" cxnId="{198340AA-AACE-4BF9-B42F-06D817EDC3EF}">
      <dgm:prSet/>
      <dgm:spPr/>
      <dgm:t>
        <a:bodyPr/>
        <a:lstStyle/>
        <a:p>
          <a:endParaRPr lang="ru-RU" sz="900"/>
        </a:p>
      </dgm:t>
    </dgm:pt>
    <dgm:pt modelId="{5A50DFB2-EB33-49CE-8F69-C68A5B1FAAE6}" type="sibTrans" cxnId="{198340AA-AACE-4BF9-B42F-06D817EDC3EF}">
      <dgm:prSet/>
      <dgm:spPr/>
      <dgm:t>
        <a:bodyPr/>
        <a:lstStyle/>
        <a:p>
          <a:endParaRPr lang="ru-RU" sz="900"/>
        </a:p>
      </dgm:t>
    </dgm:pt>
    <dgm:pt modelId="{E098CBB2-D823-40E1-9AC9-C7B6C962AF08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Расходное обязательство</a:t>
          </a:r>
        </a:p>
      </dgm:t>
    </dgm:pt>
    <dgm:pt modelId="{2A604ED0-B9C3-4024-8FC5-B26DA5E1BA05}" type="parTrans" cxnId="{69C2AEB6-77FD-498D-B868-7851524516EC}">
      <dgm:prSet/>
      <dgm:spPr/>
      <dgm:t>
        <a:bodyPr/>
        <a:lstStyle/>
        <a:p>
          <a:endParaRPr lang="ru-RU" sz="900"/>
        </a:p>
      </dgm:t>
    </dgm:pt>
    <dgm:pt modelId="{473CC709-5D6B-487D-990D-57950C0A7A18}" type="sibTrans" cxnId="{69C2AEB6-77FD-498D-B868-7851524516EC}">
      <dgm:prSet/>
      <dgm:spPr/>
      <dgm:t>
        <a:bodyPr/>
        <a:lstStyle/>
        <a:p>
          <a:endParaRPr lang="ru-RU" sz="900"/>
        </a:p>
      </dgm:t>
    </dgm:pt>
    <dgm:pt modelId="{85B420C8-27B9-4631-9594-FAA5F0174781}">
      <dgm:prSet custT="1"/>
      <dgm:spPr/>
      <dgm:t>
        <a:bodyPr/>
        <a:lstStyle/>
        <a:p>
          <a:r>
            <a:rPr lang="ru-RU" sz="900" dirty="0" smtClean="0"/>
            <a:t>Это обязанность предоставить денежные средства из соответствующего бюджета</a:t>
          </a:r>
          <a:endParaRPr lang="ru-RU" sz="900" dirty="0"/>
        </a:p>
      </dgm:t>
    </dgm:pt>
    <dgm:pt modelId="{011AF3D8-CFCC-498E-B2C3-ADC3216D5CAE}" type="parTrans" cxnId="{CA817B14-CD22-4F3D-895A-0FB0048DBE7A}">
      <dgm:prSet/>
      <dgm:spPr/>
      <dgm:t>
        <a:bodyPr/>
        <a:lstStyle/>
        <a:p>
          <a:endParaRPr lang="ru-RU" sz="900"/>
        </a:p>
      </dgm:t>
    </dgm:pt>
    <dgm:pt modelId="{B027E519-7BFA-41CB-97E3-AF1D064E8F21}" type="sibTrans" cxnId="{CA817B14-CD22-4F3D-895A-0FB0048DBE7A}">
      <dgm:prSet/>
      <dgm:spPr/>
      <dgm:t>
        <a:bodyPr/>
        <a:lstStyle/>
        <a:p>
          <a:endParaRPr lang="ru-RU" sz="900"/>
        </a:p>
      </dgm:t>
    </dgm:pt>
    <dgm:pt modelId="{6E83F431-5D37-4BB7-A4A2-E43EBCF0E124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Бюджетный процесс</a:t>
          </a:r>
        </a:p>
      </dgm:t>
    </dgm:pt>
    <dgm:pt modelId="{F508E1E2-6F4B-436A-B0D8-E3D51BB39596}" type="parTrans" cxnId="{86FD01E6-A6EC-4783-ABEE-9CBB16547C71}">
      <dgm:prSet/>
      <dgm:spPr/>
      <dgm:t>
        <a:bodyPr/>
        <a:lstStyle/>
        <a:p>
          <a:endParaRPr lang="ru-RU" sz="900"/>
        </a:p>
      </dgm:t>
    </dgm:pt>
    <dgm:pt modelId="{66DE4AA1-F398-4E7D-A084-EDE037AFDEC5}" type="sibTrans" cxnId="{86FD01E6-A6EC-4783-ABEE-9CBB16547C71}">
      <dgm:prSet/>
      <dgm:spPr/>
      <dgm:t>
        <a:bodyPr/>
        <a:lstStyle/>
        <a:p>
          <a:endParaRPr lang="ru-RU" sz="900"/>
        </a:p>
      </dgm:t>
    </dgm:pt>
    <dgm:pt modelId="{337024B5-B026-4490-B179-8EE7DB7F2FF2}">
      <dgm:prSet custT="1"/>
      <dgm:spPr/>
      <dgm:t>
        <a:bodyPr/>
        <a:lstStyle/>
        <a:p>
          <a:r>
            <a:rPr lang="ru-RU" sz="900" b="0" i="0" dirty="0" smtClean="0"/>
            <a:t>деятельность органов государственной власти, органов местного самоуправления и иных участников бюджетного процесса по составлению и рассмотрению проектов бюджетов, утверждению и исполнению бюджетов, контролю за их исполнением, осуществлению бюджетного учета, составлению, внешней проверке, рассмотрению и утверждению бюджетной отчетности</a:t>
          </a:r>
          <a:endParaRPr lang="ru-RU" sz="900" dirty="0"/>
        </a:p>
      </dgm:t>
    </dgm:pt>
    <dgm:pt modelId="{214D5DBD-D1C0-4BDC-8D20-8100CF9CB6A1}" type="parTrans" cxnId="{05BC27EB-8574-4087-B510-454CE11591E6}">
      <dgm:prSet/>
      <dgm:spPr/>
      <dgm:t>
        <a:bodyPr/>
        <a:lstStyle/>
        <a:p>
          <a:endParaRPr lang="ru-RU" sz="900"/>
        </a:p>
      </dgm:t>
    </dgm:pt>
    <dgm:pt modelId="{1741540D-FD86-40C7-8C1F-A4C295E5E2C5}" type="sibTrans" cxnId="{05BC27EB-8574-4087-B510-454CE11591E6}">
      <dgm:prSet/>
      <dgm:spPr/>
      <dgm:t>
        <a:bodyPr/>
        <a:lstStyle/>
        <a:p>
          <a:endParaRPr lang="ru-RU" sz="900"/>
        </a:p>
      </dgm:t>
    </dgm:pt>
    <dgm:pt modelId="{DE1C091C-50DF-4425-9CA7-E1A7E9AD62FE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Бюджетные инвестиции</a:t>
          </a:r>
        </a:p>
      </dgm:t>
    </dgm:pt>
    <dgm:pt modelId="{D928C528-9DB7-4DED-B4B7-830FBF7CD649}" type="parTrans" cxnId="{4BA95475-C144-4DAA-B9CF-A6899B746033}">
      <dgm:prSet/>
      <dgm:spPr/>
      <dgm:t>
        <a:bodyPr/>
        <a:lstStyle/>
        <a:p>
          <a:endParaRPr lang="ru-RU" sz="900"/>
        </a:p>
      </dgm:t>
    </dgm:pt>
    <dgm:pt modelId="{6841E56E-FB91-4683-B8ED-4F25622ECB18}" type="sibTrans" cxnId="{4BA95475-C144-4DAA-B9CF-A6899B746033}">
      <dgm:prSet/>
      <dgm:spPr/>
      <dgm:t>
        <a:bodyPr/>
        <a:lstStyle/>
        <a:p>
          <a:endParaRPr lang="ru-RU" sz="900"/>
        </a:p>
      </dgm:t>
    </dgm:pt>
    <dgm:pt modelId="{F3A5E6E8-433D-47BB-9654-D274AA92AA49}">
      <dgm:prSet custT="1"/>
      <dgm:spPr/>
      <dgm:t>
        <a:bodyPr/>
        <a:lstStyle/>
        <a:p>
          <a:r>
            <a:rPr lang="ru-RU" sz="900" b="0" i="0" dirty="0" smtClean="0"/>
            <a:t>бюджетные средства, направляемые на создание или увеличение за счет средств бюджета стоимости государственного (муниципального) имущества</a:t>
          </a:r>
          <a:endParaRPr lang="ru-RU" sz="900" dirty="0"/>
        </a:p>
      </dgm:t>
    </dgm:pt>
    <dgm:pt modelId="{8A3964AE-28EB-40AA-94AB-BFB4D6BA78E7}" type="parTrans" cxnId="{EA44E5CA-AA9D-467F-BCAE-F718896D2CC4}">
      <dgm:prSet/>
      <dgm:spPr/>
      <dgm:t>
        <a:bodyPr/>
        <a:lstStyle/>
        <a:p>
          <a:endParaRPr lang="ru-RU" sz="900"/>
        </a:p>
      </dgm:t>
    </dgm:pt>
    <dgm:pt modelId="{1822B473-4A60-4EF5-84C9-3FB59032121D}" type="sibTrans" cxnId="{EA44E5CA-AA9D-467F-BCAE-F718896D2CC4}">
      <dgm:prSet/>
      <dgm:spPr/>
      <dgm:t>
        <a:bodyPr/>
        <a:lstStyle/>
        <a:p>
          <a:endParaRPr lang="ru-RU" sz="900"/>
        </a:p>
      </dgm:t>
    </dgm:pt>
    <dgm:pt modelId="{944E8236-1FFF-42F2-B706-7448359CAF35}" type="pres">
      <dgm:prSet presAssocID="{C21DBDF1-DEC0-44B0-BCBC-394EF00C22F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9D4BF7A-35E3-4587-9450-EFD346394457}" type="pres">
      <dgm:prSet presAssocID="{4828E4C9-13AC-49AA-AE20-F46A9A644580}" presName="parentText" presStyleLbl="node1" presStyleIdx="0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DE15F6-3D47-4218-B2D3-101B006130EC}" type="pres">
      <dgm:prSet presAssocID="{4828E4C9-13AC-49AA-AE20-F46A9A644580}" presName="childText" presStyleLbl="revTx" presStyleIdx="0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B26F1A-6B6B-4482-BD0F-FC8FFE285A50}" type="pres">
      <dgm:prSet presAssocID="{6968BF63-2B23-47B1-B4C6-587F67728786}" presName="parentText" presStyleLbl="node1" presStyleIdx="1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123B3E-9726-41E2-8C82-EAC1E26D9AAD}" type="pres">
      <dgm:prSet presAssocID="{6968BF63-2B23-47B1-B4C6-587F67728786}" presName="childText" presStyleLbl="revTx" presStyleIdx="1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D22D3C-F130-428C-8719-D40408522A3F}" type="pres">
      <dgm:prSet presAssocID="{49B58D80-D801-4C55-A5E8-D0741816644B}" presName="parentText" presStyleLbl="node1" presStyleIdx="2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76EEEF-DEE1-4931-8727-16C7AA7C1647}" type="pres">
      <dgm:prSet presAssocID="{49B58D80-D801-4C55-A5E8-D0741816644B}" presName="childText" presStyleLbl="revTx" presStyleIdx="2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222F25-D522-478A-90A2-F429761A5F37}" type="pres">
      <dgm:prSet presAssocID="{6CDB6CFC-6C3F-4F2C-96C6-CD8E7F0173D0}" presName="parentText" presStyleLbl="node1" presStyleIdx="3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108E62-AB3C-4ED5-ACD7-E477684A3CBE}" type="pres">
      <dgm:prSet presAssocID="{6CDB6CFC-6C3F-4F2C-96C6-CD8E7F0173D0}" presName="childText" presStyleLbl="revTx" presStyleIdx="3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F15EDE-F66D-4124-AE85-5F9341B4BF10}" type="pres">
      <dgm:prSet presAssocID="{7C31AFD9-A6F1-47EB-8467-65637D330E0C}" presName="parentText" presStyleLbl="node1" presStyleIdx="4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9015F7-5E39-4C25-958C-5DDF59F8EF63}" type="pres">
      <dgm:prSet presAssocID="{7C31AFD9-A6F1-47EB-8467-65637D330E0C}" presName="childText" presStyleLbl="revTx" presStyleIdx="4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3D81C0-582D-4654-B49A-0ACE2E9FDCAA}" type="pres">
      <dgm:prSet presAssocID="{E098CBB2-D823-40E1-9AC9-C7B6C962AF08}" presName="parentText" presStyleLbl="node1" presStyleIdx="5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DC9805-B321-4839-9A37-C798E44D0AA0}" type="pres">
      <dgm:prSet presAssocID="{E098CBB2-D823-40E1-9AC9-C7B6C962AF08}" presName="childText" presStyleLbl="revTx" presStyleIdx="5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531D7A-BFD0-40B1-9525-490D236EF511}" type="pres">
      <dgm:prSet presAssocID="{6E83F431-5D37-4BB7-A4A2-E43EBCF0E124}" presName="parentText" presStyleLbl="node1" presStyleIdx="6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FA835E-6CCD-4D43-B92C-AE10C5F2434A}" type="pres">
      <dgm:prSet presAssocID="{6E83F431-5D37-4BB7-A4A2-E43EBCF0E124}" presName="childText" presStyleLbl="revTx" presStyleIdx="6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1FB3A8-9C0C-477F-8EF3-2F9530098A69}" type="pres">
      <dgm:prSet presAssocID="{DE1C091C-50DF-4425-9CA7-E1A7E9AD62FE}" presName="parentText" presStyleLbl="node1" presStyleIdx="7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365B44-7338-40C4-AD97-2C688C9DE64E}" type="pres">
      <dgm:prSet presAssocID="{DE1C091C-50DF-4425-9CA7-E1A7E9AD62FE}" presName="childText" presStyleLbl="revTx" presStyleIdx="7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9C2AEB6-77FD-498D-B868-7851524516EC}" srcId="{C21DBDF1-DEC0-44B0-BCBC-394EF00C22F8}" destId="{E098CBB2-D823-40E1-9AC9-C7B6C962AF08}" srcOrd="5" destOrd="0" parTransId="{2A604ED0-B9C3-4024-8FC5-B26DA5E1BA05}" sibTransId="{473CC709-5D6B-487D-990D-57950C0A7A18}"/>
    <dgm:cxn modelId="{D5FC1338-D089-47FE-9FC1-BDC9F8A72272}" srcId="{6968BF63-2B23-47B1-B4C6-587F67728786}" destId="{DB866D46-4F91-4460-9A4D-1FF4E228DBC4}" srcOrd="0" destOrd="0" parTransId="{F0A30C3D-82FD-42FF-A0B0-36523350363B}" sibTransId="{E2729465-9023-46A2-BAEB-CE0D195A1C78}"/>
    <dgm:cxn modelId="{A172F49E-55E1-418D-9B6B-84C4049C4D9B}" type="presOf" srcId="{5E74EE5B-B897-4169-9D3F-113C15762979}" destId="{59108E62-AB3C-4ED5-ACD7-E477684A3CBE}" srcOrd="0" destOrd="0" presId="urn:microsoft.com/office/officeart/2005/8/layout/vList2"/>
    <dgm:cxn modelId="{0665B695-3717-4DB5-9ED4-EC265CF66BD4}" srcId="{6CDB6CFC-6C3F-4F2C-96C6-CD8E7F0173D0}" destId="{5E74EE5B-B897-4169-9D3F-113C15762979}" srcOrd="0" destOrd="0" parTransId="{7D17663A-7BA6-4244-8AB6-8DD36D52F079}" sibTransId="{E1EC8877-7F3E-4004-B23A-5DCD4E1C99FC}"/>
    <dgm:cxn modelId="{573EE9B1-307D-4DE0-9E7F-43E3E9EC0FB8}" type="presOf" srcId="{6968BF63-2B23-47B1-B4C6-587F67728786}" destId="{51B26F1A-6B6B-4482-BD0F-FC8FFE285A50}" srcOrd="0" destOrd="0" presId="urn:microsoft.com/office/officeart/2005/8/layout/vList2"/>
    <dgm:cxn modelId="{D4AA5576-8523-4ACA-A5A4-D0B087AFA4C7}" type="presOf" srcId="{DB866D46-4F91-4460-9A4D-1FF4E228DBC4}" destId="{52123B3E-9726-41E2-8C82-EAC1E26D9AAD}" srcOrd="0" destOrd="0" presId="urn:microsoft.com/office/officeart/2005/8/layout/vList2"/>
    <dgm:cxn modelId="{36CE0AF4-ECF5-4028-932D-27BFBA58ABC0}" srcId="{C21DBDF1-DEC0-44B0-BCBC-394EF00C22F8}" destId="{49B58D80-D801-4C55-A5E8-D0741816644B}" srcOrd="2" destOrd="0" parTransId="{847C78E6-6761-4E75-A076-645F5DBC7F54}" sibTransId="{99861383-96EB-4154-837C-E3C5C7F2560A}"/>
    <dgm:cxn modelId="{762F4682-124D-47B1-87B7-7C41C97CAB40}" type="presOf" srcId="{43D20E36-4D50-4416-AC64-60C9E841A84F}" destId="{B3DE15F6-3D47-4218-B2D3-101B006130EC}" srcOrd="0" destOrd="0" presId="urn:microsoft.com/office/officeart/2005/8/layout/vList2"/>
    <dgm:cxn modelId="{2B14F35A-E33F-484C-A64B-B2B0C6E83FD3}" type="presOf" srcId="{396F5E95-D1D0-4E58-B2B7-76818E5FB48B}" destId="{4C76EEEF-DEE1-4931-8727-16C7AA7C1647}" srcOrd="0" destOrd="0" presId="urn:microsoft.com/office/officeart/2005/8/layout/vList2"/>
    <dgm:cxn modelId="{C0E8AE1F-0F5B-49BE-AB3F-DBA3EDDF325D}" type="presOf" srcId="{E098CBB2-D823-40E1-9AC9-C7B6C962AF08}" destId="{6D3D81C0-582D-4654-B49A-0ACE2E9FDCAA}" srcOrd="0" destOrd="0" presId="urn:microsoft.com/office/officeart/2005/8/layout/vList2"/>
    <dgm:cxn modelId="{DA918612-EE15-4F0F-82CB-531258EA4B89}" srcId="{49B58D80-D801-4C55-A5E8-D0741816644B}" destId="{396F5E95-D1D0-4E58-B2B7-76818E5FB48B}" srcOrd="0" destOrd="0" parTransId="{FF1D5B5F-9535-4209-BB1F-316664FDD8C3}" sibTransId="{882B4F4B-70AB-4CB7-8ECA-69FF366F119E}"/>
    <dgm:cxn modelId="{D5CC3A03-8BEA-44C3-9F52-4F42DD6DD876}" srcId="{C21DBDF1-DEC0-44B0-BCBC-394EF00C22F8}" destId="{7C31AFD9-A6F1-47EB-8467-65637D330E0C}" srcOrd="4" destOrd="0" parTransId="{963D5A37-22C0-47D3-8AE4-B3A243BC3B49}" sibTransId="{642F7EF0-D11F-4C9E-84D2-5593662F4761}"/>
    <dgm:cxn modelId="{E356A729-76F3-40BD-9A1E-1448068D5FBD}" type="presOf" srcId="{4828E4C9-13AC-49AA-AE20-F46A9A644580}" destId="{69D4BF7A-35E3-4587-9450-EFD346394457}" srcOrd="0" destOrd="0" presId="urn:microsoft.com/office/officeart/2005/8/layout/vList2"/>
    <dgm:cxn modelId="{794684B5-8FBE-4D1F-BB8E-06E8F92DF348}" type="presOf" srcId="{F3A5E6E8-433D-47BB-9654-D274AA92AA49}" destId="{83365B44-7338-40C4-AD97-2C688C9DE64E}" srcOrd="0" destOrd="0" presId="urn:microsoft.com/office/officeart/2005/8/layout/vList2"/>
    <dgm:cxn modelId="{EAD8496B-EE31-4DFC-B0EB-AAB0ECDA796F}" type="presOf" srcId="{337024B5-B026-4490-B179-8EE7DB7F2FF2}" destId="{75FA835E-6CCD-4D43-B92C-AE10C5F2434A}" srcOrd="0" destOrd="0" presId="urn:microsoft.com/office/officeart/2005/8/layout/vList2"/>
    <dgm:cxn modelId="{EFDBCA29-6B4C-4A35-8880-E965576DB96A}" srcId="{C21DBDF1-DEC0-44B0-BCBC-394EF00C22F8}" destId="{6968BF63-2B23-47B1-B4C6-587F67728786}" srcOrd="1" destOrd="0" parTransId="{CB8B6CBA-9051-4835-8AE3-BC645D371D06}" sibTransId="{20142F45-E308-448B-864F-4E4289F7F7C8}"/>
    <dgm:cxn modelId="{CA817B14-CD22-4F3D-895A-0FB0048DBE7A}" srcId="{E098CBB2-D823-40E1-9AC9-C7B6C962AF08}" destId="{85B420C8-27B9-4631-9594-FAA5F0174781}" srcOrd="0" destOrd="0" parTransId="{011AF3D8-CFCC-498E-B2C3-ADC3216D5CAE}" sibTransId="{B027E519-7BFA-41CB-97E3-AF1D064E8F21}"/>
    <dgm:cxn modelId="{86FD01E6-A6EC-4783-ABEE-9CBB16547C71}" srcId="{C21DBDF1-DEC0-44B0-BCBC-394EF00C22F8}" destId="{6E83F431-5D37-4BB7-A4A2-E43EBCF0E124}" srcOrd="6" destOrd="0" parTransId="{F508E1E2-6F4B-436A-B0D8-E3D51BB39596}" sibTransId="{66DE4AA1-F398-4E7D-A084-EDE037AFDEC5}"/>
    <dgm:cxn modelId="{E988CFCB-A160-47C3-9CCE-B0D9B71EA47B}" type="presOf" srcId="{49B58D80-D801-4C55-A5E8-D0741816644B}" destId="{46D22D3C-F130-428C-8719-D40408522A3F}" srcOrd="0" destOrd="0" presId="urn:microsoft.com/office/officeart/2005/8/layout/vList2"/>
    <dgm:cxn modelId="{05BC27EB-8574-4087-B510-454CE11591E6}" srcId="{6E83F431-5D37-4BB7-A4A2-E43EBCF0E124}" destId="{337024B5-B026-4490-B179-8EE7DB7F2FF2}" srcOrd="0" destOrd="0" parTransId="{214D5DBD-D1C0-4BDC-8D20-8100CF9CB6A1}" sibTransId="{1741540D-FD86-40C7-8C1F-A4C295E5E2C5}"/>
    <dgm:cxn modelId="{ED349786-4870-4068-B739-2DA2C9238A33}" type="presOf" srcId="{6E83F431-5D37-4BB7-A4A2-E43EBCF0E124}" destId="{B6531D7A-BFD0-40B1-9525-490D236EF511}" srcOrd="0" destOrd="0" presId="urn:microsoft.com/office/officeart/2005/8/layout/vList2"/>
    <dgm:cxn modelId="{4BA95475-C144-4DAA-B9CF-A6899B746033}" srcId="{C21DBDF1-DEC0-44B0-BCBC-394EF00C22F8}" destId="{DE1C091C-50DF-4425-9CA7-E1A7E9AD62FE}" srcOrd="7" destOrd="0" parTransId="{D928C528-9DB7-4DED-B4B7-830FBF7CD649}" sibTransId="{6841E56E-FB91-4683-B8ED-4F25622ECB18}"/>
    <dgm:cxn modelId="{BF094D49-9C87-49ED-BE7B-A723B4659B21}" type="presOf" srcId="{7C31AFD9-A6F1-47EB-8467-65637D330E0C}" destId="{15F15EDE-F66D-4124-AE85-5F9341B4BF10}" srcOrd="0" destOrd="0" presId="urn:microsoft.com/office/officeart/2005/8/layout/vList2"/>
    <dgm:cxn modelId="{198340AA-AACE-4BF9-B42F-06D817EDC3EF}" srcId="{7C31AFD9-A6F1-47EB-8467-65637D330E0C}" destId="{DB7C3DA0-8287-4B38-9555-4406A7979579}" srcOrd="0" destOrd="0" parTransId="{E50518E5-FB28-47AA-8F7C-B3212934F43C}" sibTransId="{5A50DFB2-EB33-49CE-8F69-C68A5B1FAAE6}"/>
    <dgm:cxn modelId="{9708CD34-80FA-408E-BB54-E864CA68B887}" type="presOf" srcId="{85B420C8-27B9-4631-9594-FAA5F0174781}" destId="{ACDC9805-B321-4839-9A37-C798E44D0AA0}" srcOrd="0" destOrd="0" presId="urn:microsoft.com/office/officeart/2005/8/layout/vList2"/>
    <dgm:cxn modelId="{39C8BCD7-0648-47CF-A5FE-BC27F444963F}" srcId="{C21DBDF1-DEC0-44B0-BCBC-394EF00C22F8}" destId="{4828E4C9-13AC-49AA-AE20-F46A9A644580}" srcOrd="0" destOrd="0" parTransId="{75499544-4CB5-4CC6-9566-27E9F6E3E62B}" sibTransId="{1B22E48D-CBFD-42EF-B918-E433D04BC1F5}"/>
    <dgm:cxn modelId="{DFF11236-AA1F-411C-AAE3-969BC2873272}" type="presOf" srcId="{DE1C091C-50DF-4425-9CA7-E1A7E9AD62FE}" destId="{BB1FB3A8-9C0C-477F-8EF3-2F9530098A69}" srcOrd="0" destOrd="0" presId="urn:microsoft.com/office/officeart/2005/8/layout/vList2"/>
    <dgm:cxn modelId="{B4522DB3-FF58-4BA7-9F8D-CB04E06B7228}" type="presOf" srcId="{C21DBDF1-DEC0-44B0-BCBC-394EF00C22F8}" destId="{944E8236-1FFF-42F2-B706-7448359CAF35}" srcOrd="0" destOrd="0" presId="urn:microsoft.com/office/officeart/2005/8/layout/vList2"/>
    <dgm:cxn modelId="{EA44E5CA-AA9D-467F-BCAE-F718896D2CC4}" srcId="{DE1C091C-50DF-4425-9CA7-E1A7E9AD62FE}" destId="{F3A5E6E8-433D-47BB-9654-D274AA92AA49}" srcOrd="0" destOrd="0" parTransId="{8A3964AE-28EB-40AA-94AB-BFB4D6BA78E7}" sibTransId="{1822B473-4A60-4EF5-84C9-3FB59032121D}"/>
    <dgm:cxn modelId="{8AFF627A-7791-4F31-871D-40FEC590D419}" srcId="{4828E4C9-13AC-49AA-AE20-F46A9A644580}" destId="{43D20E36-4D50-4416-AC64-60C9E841A84F}" srcOrd="0" destOrd="0" parTransId="{212EB417-C4A9-4176-A366-12F64F23BDCF}" sibTransId="{BB84FF93-1A5F-4CB5-98A8-39E15B2575CC}"/>
    <dgm:cxn modelId="{249A0748-C723-43B9-B344-28D132F48562}" srcId="{C21DBDF1-DEC0-44B0-BCBC-394EF00C22F8}" destId="{6CDB6CFC-6C3F-4F2C-96C6-CD8E7F0173D0}" srcOrd="3" destOrd="0" parTransId="{F19F8648-4EF8-4022-86CE-98455239891D}" sibTransId="{ACA2B019-4C52-4545-89DE-33AE45D75CE1}"/>
    <dgm:cxn modelId="{636FA7F7-B898-40E0-B5D6-157B691B77F3}" type="presOf" srcId="{DB7C3DA0-8287-4B38-9555-4406A7979579}" destId="{CA9015F7-5E39-4C25-958C-5DDF59F8EF63}" srcOrd="0" destOrd="0" presId="urn:microsoft.com/office/officeart/2005/8/layout/vList2"/>
    <dgm:cxn modelId="{F08FD542-84B7-47AA-AE22-DD365588816B}" type="presOf" srcId="{6CDB6CFC-6C3F-4F2C-96C6-CD8E7F0173D0}" destId="{69222F25-D522-478A-90A2-F429761A5F37}" srcOrd="0" destOrd="0" presId="urn:microsoft.com/office/officeart/2005/8/layout/vList2"/>
    <dgm:cxn modelId="{A538D1C3-21A0-49B9-8A30-49E623E6A690}" type="presParOf" srcId="{944E8236-1FFF-42F2-B706-7448359CAF35}" destId="{69D4BF7A-35E3-4587-9450-EFD346394457}" srcOrd="0" destOrd="0" presId="urn:microsoft.com/office/officeart/2005/8/layout/vList2"/>
    <dgm:cxn modelId="{B4734836-A50D-4DFF-B7A4-58E489FCD73C}" type="presParOf" srcId="{944E8236-1FFF-42F2-B706-7448359CAF35}" destId="{B3DE15F6-3D47-4218-B2D3-101B006130EC}" srcOrd="1" destOrd="0" presId="urn:microsoft.com/office/officeart/2005/8/layout/vList2"/>
    <dgm:cxn modelId="{3ABBD43C-45DB-4A17-A8D3-27CD3AEB29EC}" type="presParOf" srcId="{944E8236-1FFF-42F2-B706-7448359CAF35}" destId="{51B26F1A-6B6B-4482-BD0F-FC8FFE285A50}" srcOrd="2" destOrd="0" presId="urn:microsoft.com/office/officeart/2005/8/layout/vList2"/>
    <dgm:cxn modelId="{859869EE-01CD-4B88-B890-C8FAB820C3B4}" type="presParOf" srcId="{944E8236-1FFF-42F2-B706-7448359CAF35}" destId="{52123B3E-9726-41E2-8C82-EAC1E26D9AAD}" srcOrd="3" destOrd="0" presId="urn:microsoft.com/office/officeart/2005/8/layout/vList2"/>
    <dgm:cxn modelId="{F3395BC9-E107-4863-95E1-718EAE7FAAD4}" type="presParOf" srcId="{944E8236-1FFF-42F2-B706-7448359CAF35}" destId="{46D22D3C-F130-428C-8719-D40408522A3F}" srcOrd="4" destOrd="0" presId="urn:microsoft.com/office/officeart/2005/8/layout/vList2"/>
    <dgm:cxn modelId="{2F30CBE8-1297-4DD4-AA06-9DB18B4FE1D3}" type="presParOf" srcId="{944E8236-1FFF-42F2-B706-7448359CAF35}" destId="{4C76EEEF-DEE1-4931-8727-16C7AA7C1647}" srcOrd="5" destOrd="0" presId="urn:microsoft.com/office/officeart/2005/8/layout/vList2"/>
    <dgm:cxn modelId="{7E3404B5-3490-4A64-B818-54E9BA22388F}" type="presParOf" srcId="{944E8236-1FFF-42F2-B706-7448359CAF35}" destId="{69222F25-D522-478A-90A2-F429761A5F37}" srcOrd="6" destOrd="0" presId="urn:microsoft.com/office/officeart/2005/8/layout/vList2"/>
    <dgm:cxn modelId="{4051B0C2-7446-4A83-AFA7-6D1D3ABD27BF}" type="presParOf" srcId="{944E8236-1FFF-42F2-B706-7448359CAF35}" destId="{59108E62-AB3C-4ED5-ACD7-E477684A3CBE}" srcOrd="7" destOrd="0" presId="urn:microsoft.com/office/officeart/2005/8/layout/vList2"/>
    <dgm:cxn modelId="{2AAFAE9C-C5EA-4606-9346-31BD837DF580}" type="presParOf" srcId="{944E8236-1FFF-42F2-B706-7448359CAF35}" destId="{15F15EDE-F66D-4124-AE85-5F9341B4BF10}" srcOrd="8" destOrd="0" presId="urn:microsoft.com/office/officeart/2005/8/layout/vList2"/>
    <dgm:cxn modelId="{20B070B4-6883-47B4-B5B5-15105EF8D881}" type="presParOf" srcId="{944E8236-1FFF-42F2-B706-7448359CAF35}" destId="{CA9015F7-5E39-4C25-958C-5DDF59F8EF63}" srcOrd="9" destOrd="0" presId="urn:microsoft.com/office/officeart/2005/8/layout/vList2"/>
    <dgm:cxn modelId="{9621786A-708E-422D-A61B-273214FB0624}" type="presParOf" srcId="{944E8236-1FFF-42F2-B706-7448359CAF35}" destId="{6D3D81C0-582D-4654-B49A-0ACE2E9FDCAA}" srcOrd="10" destOrd="0" presId="urn:microsoft.com/office/officeart/2005/8/layout/vList2"/>
    <dgm:cxn modelId="{E104BE90-3E31-40DC-8D05-FE6610731ECE}" type="presParOf" srcId="{944E8236-1FFF-42F2-B706-7448359CAF35}" destId="{ACDC9805-B321-4839-9A37-C798E44D0AA0}" srcOrd="11" destOrd="0" presId="urn:microsoft.com/office/officeart/2005/8/layout/vList2"/>
    <dgm:cxn modelId="{D81FD286-3B78-46F5-B3F7-5D2AF135E061}" type="presParOf" srcId="{944E8236-1FFF-42F2-B706-7448359CAF35}" destId="{B6531D7A-BFD0-40B1-9525-490D236EF511}" srcOrd="12" destOrd="0" presId="urn:microsoft.com/office/officeart/2005/8/layout/vList2"/>
    <dgm:cxn modelId="{D2915C86-2D5F-40B5-9396-CF2CCFAE6B72}" type="presParOf" srcId="{944E8236-1FFF-42F2-B706-7448359CAF35}" destId="{75FA835E-6CCD-4D43-B92C-AE10C5F2434A}" srcOrd="13" destOrd="0" presId="urn:microsoft.com/office/officeart/2005/8/layout/vList2"/>
    <dgm:cxn modelId="{B22E285C-C9A6-448F-95E1-02BE39F19D94}" type="presParOf" srcId="{944E8236-1FFF-42F2-B706-7448359CAF35}" destId="{BB1FB3A8-9C0C-477F-8EF3-2F9530098A69}" srcOrd="14" destOrd="0" presId="urn:microsoft.com/office/officeart/2005/8/layout/vList2"/>
    <dgm:cxn modelId="{A305F739-B3D0-4498-9902-4E83003CD299}" type="presParOf" srcId="{944E8236-1FFF-42F2-B706-7448359CAF35}" destId="{83365B44-7338-40C4-AD97-2C688C9DE64E}" srcOrd="1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0.51561</cdr:x>
      <cdr:y>0.38873</cdr:y>
    </cdr:from>
    <cdr:to>
      <cdr:x>0.61782</cdr:x>
      <cdr:y>0.5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765940" y="999795"/>
          <a:ext cx="548312" cy="2861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 smtClean="0"/>
            <a:t>39%</a:t>
          </a:r>
        </a:p>
      </cdr:txBody>
    </cdr:sp>
  </cdr:relSizeAnchor>
  <cdr:relSizeAnchor xmlns:cdr="http://schemas.openxmlformats.org/drawingml/2006/chartDrawing">
    <cdr:from>
      <cdr:x>0.4061</cdr:x>
      <cdr:y>0.5</cdr:y>
    </cdr:from>
    <cdr:to>
      <cdr:x>0.5</cdr:x>
      <cdr:y>0.69096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178471" y="1285960"/>
          <a:ext cx="503746" cy="4911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 smtClean="0"/>
            <a:t>61%</a:t>
          </a:r>
          <a:endParaRPr lang="ru-RU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267A60-3411-4C9F-945F-0246DEE92A73}" type="datetimeFigureOut">
              <a:rPr lang="ru-RU" smtClean="0"/>
              <a:t>02.05.2023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96FDA2-9697-4CE2-8803-6BCB229E57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6872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96FDA2-9697-4CE2-8803-6BCB229E5754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97468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02.05.2023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1909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02.05.2023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9291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02.05.2023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00256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02.05.2023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98783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02.05.2023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551571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02.05.2023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3581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02.05.2023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04638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02.05.2023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6630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02.05.2023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0953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02.05.2023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851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02.05.2023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5474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02.05.2023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053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02.05.2023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4491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02.05.2023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5314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02.05.2023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8764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02.05.2023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5693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F2ECE-031F-4A2E-94A4-C135A94AAAA7}" type="datetimeFigureOut">
              <a:rPr lang="ru-RU" smtClean="0"/>
              <a:t>02.05.2023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9990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4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5" Type="http://schemas.openxmlformats.org/officeDocument/2006/relationships/slide" Target="slide6.xml"/><Relationship Id="rId10" Type="http://schemas.openxmlformats.org/officeDocument/2006/relationships/slide" Target="slide11.xml"/><Relationship Id="rId4" Type="http://schemas.openxmlformats.org/officeDocument/2006/relationships/slide" Target="slide5.xml"/><Relationship Id="rId9" Type="http://schemas.openxmlformats.org/officeDocument/2006/relationships/slide" Target="slide10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67268" y="1748901"/>
            <a:ext cx="8072761" cy="958788"/>
          </a:xfrm>
        </p:spPr>
        <p:txBody>
          <a:bodyPr>
            <a:normAutofit/>
          </a:bodyPr>
          <a:lstStyle/>
          <a:p>
            <a:r>
              <a:rPr lang="ru-RU" dirty="0" smtClean="0"/>
              <a:t>БЮДЖЕТ ДЛЯ ГРАЖДАН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75546" y="3979813"/>
            <a:ext cx="6456203" cy="100056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к бюджету Прионежского муниципального района на 2023 год и на плановый период 2024 и 2025 годов </a:t>
            </a:r>
            <a:br>
              <a:rPr lang="ru-RU" dirty="0" smtClean="0"/>
            </a:br>
            <a:r>
              <a:rPr lang="ru-RU" dirty="0" smtClean="0"/>
              <a:t>(утв. Решением </a:t>
            </a:r>
            <a:r>
              <a:rPr lang="en-US" dirty="0" smtClean="0"/>
              <a:t>LVIII </a:t>
            </a:r>
            <a:r>
              <a:rPr lang="ru-RU" dirty="0" smtClean="0"/>
              <a:t>(58) сессии от 20.12.2022 № 1)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1297" y="210151"/>
            <a:ext cx="584702" cy="912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49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28583"/>
          </a:xfrm>
        </p:spPr>
        <p:txBody>
          <a:bodyPr>
            <a:normAutofit/>
          </a:bodyPr>
          <a:lstStyle/>
          <a:p>
            <a:r>
              <a:rPr lang="ru-RU" sz="2400" dirty="0"/>
              <a:t>Динамика основных характеристик бюджета </a:t>
            </a:r>
            <a:r>
              <a:rPr lang="ru-RU" sz="2400" dirty="0" err="1"/>
              <a:t>Прионежского</a:t>
            </a:r>
            <a:r>
              <a:rPr lang="ru-RU" sz="2400" dirty="0"/>
              <a:t> муниципального </a:t>
            </a:r>
            <a:r>
              <a:rPr lang="ru-RU" sz="2400" dirty="0" smtClean="0"/>
              <a:t>района</a:t>
            </a:r>
            <a:endParaRPr lang="ru-RU" sz="2400" dirty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1" name="Объект 2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6225162"/>
              </p:ext>
            </p:extLst>
          </p:nvPr>
        </p:nvGraphicFramePr>
        <p:xfrm>
          <a:off x="677863" y="1807935"/>
          <a:ext cx="5135796" cy="20649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4" name="Диаграмма 23"/>
          <p:cNvGraphicFramePr/>
          <p:nvPr>
            <p:extLst>
              <p:ext uri="{D42A27DB-BD31-4B8C-83A1-F6EECF244321}">
                <p14:modId xmlns:p14="http://schemas.microsoft.com/office/powerpoint/2010/main" val="3159421839"/>
              </p:ext>
            </p:extLst>
          </p:nvPr>
        </p:nvGraphicFramePr>
        <p:xfrm>
          <a:off x="677335" y="4225491"/>
          <a:ext cx="5136324" cy="23351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7" name="Диаграмма 26"/>
          <p:cNvGraphicFramePr/>
          <p:nvPr>
            <p:extLst>
              <p:ext uri="{D42A27DB-BD31-4B8C-83A1-F6EECF244321}">
                <p14:modId xmlns:p14="http://schemas.microsoft.com/office/powerpoint/2010/main" val="2141163182"/>
              </p:ext>
            </p:extLst>
          </p:nvPr>
        </p:nvGraphicFramePr>
        <p:xfrm>
          <a:off x="5813659" y="3327631"/>
          <a:ext cx="4331368" cy="2065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244149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35765"/>
            <a:ext cx="7010728" cy="855216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Структура </a:t>
            </a:r>
            <a:r>
              <a:rPr lang="ru-RU" sz="2400" dirty="0"/>
              <a:t>доходов бюджета Прионежского муниципального </a:t>
            </a:r>
            <a:r>
              <a:rPr lang="ru-RU" sz="2400" dirty="0" smtClean="0"/>
              <a:t>района</a:t>
            </a:r>
            <a:endParaRPr lang="ru-RU" sz="2400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2451176"/>
              </p:ext>
            </p:extLst>
          </p:nvPr>
        </p:nvGraphicFramePr>
        <p:xfrm>
          <a:off x="2903668" y="1090981"/>
          <a:ext cx="5364433" cy="2354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Управляющая кнопка: домой 3">
            <a:hlinkClick r:id="rId3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3193899751"/>
              </p:ext>
            </p:extLst>
          </p:nvPr>
        </p:nvGraphicFramePr>
        <p:xfrm>
          <a:off x="458851" y="3445845"/>
          <a:ext cx="6192206" cy="3412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1313889452"/>
              </p:ext>
            </p:extLst>
          </p:nvPr>
        </p:nvGraphicFramePr>
        <p:xfrm>
          <a:off x="7006693" y="3445845"/>
          <a:ext cx="5185307" cy="3412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222496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7516755" cy="890726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Структура </a:t>
            </a:r>
            <a:r>
              <a:rPr lang="ru-RU" sz="2400" dirty="0"/>
              <a:t>расходов бюджета Прионежского муниципального </a:t>
            </a:r>
            <a:r>
              <a:rPr lang="ru-RU" sz="2400" dirty="0" smtClean="0"/>
              <a:t>района</a:t>
            </a:r>
            <a:endParaRPr lang="ru-RU" sz="2400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0299005"/>
              </p:ext>
            </p:extLst>
          </p:nvPr>
        </p:nvGraphicFramePr>
        <p:xfrm>
          <a:off x="677334" y="1500326"/>
          <a:ext cx="10054306" cy="5060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Управляющая кнопка: домой 3">
            <a:hlinkClick r:id="rId3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414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16636"/>
            <a:ext cx="6211738" cy="935115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Муниципальные программы </a:t>
            </a:r>
            <a:r>
              <a:rPr lang="ru-RU" sz="2400" dirty="0" err="1" smtClean="0"/>
              <a:t>Прионежского</a:t>
            </a:r>
            <a:r>
              <a:rPr lang="ru-RU" sz="2400" dirty="0" smtClean="0"/>
              <a:t> муниципального района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251751"/>
            <a:ext cx="8596668" cy="328474"/>
          </a:xfrm>
        </p:spPr>
        <p:txBody>
          <a:bodyPr/>
          <a:lstStyle/>
          <a:p>
            <a:pPr marL="0" indent="0">
              <a:buNone/>
            </a:pPr>
            <a:r>
              <a:rPr lang="ru-RU" sz="1400" dirty="0" smtClean="0"/>
              <a:t>На территории Прионежского муниципального района реализуется 13 муниципальных программ: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Управляющая кнопка: домой 3">
            <a:hlinkClick r:id="rId3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1277368"/>
              </p:ext>
            </p:extLst>
          </p:nvPr>
        </p:nvGraphicFramePr>
        <p:xfrm>
          <a:off x="402125" y="1733341"/>
          <a:ext cx="10677208" cy="47285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16578"/>
                <a:gridCol w="1260630"/>
              </a:tblGrid>
              <a:tr h="592249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Муниципальная программа</a:t>
                      </a:r>
                      <a:endParaRPr lang="ru-RU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Финансовое обеспечение </a:t>
                      </a:r>
                      <a:br>
                        <a:rPr lang="ru-RU" sz="1000" dirty="0" smtClean="0"/>
                      </a:br>
                      <a:r>
                        <a:rPr lang="ru-RU" sz="1000" dirty="0" smtClean="0"/>
                        <a:t>на 2023 год, тыс. руб.</a:t>
                      </a:r>
                      <a:endParaRPr lang="ru-RU" sz="1000" dirty="0"/>
                    </a:p>
                  </a:txBody>
                  <a:tcPr anchor="ctr"/>
                </a:tc>
              </a:tr>
              <a:tr h="42200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dirty="0">
                          <a:effectLst/>
                        </a:rPr>
                        <a:t>Муниципальная программа «Профилактика терроризма, а также минимизация и (или) ликвидация последствий его проявления на территории Прионежского муниципального района на 2020-2024 годы»</a:t>
                      </a:r>
                    </a:p>
                  </a:txBody>
                  <a:tcPr marL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1 500</a:t>
                      </a:r>
                      <a:endParaRPr lang="ru-RU" sz="1100" dirty="0"/>
                    </a:p>
                  </a:txBody>
                  <a:tcPr/>
                </a:tc>
              </a:tr>
              <a:tr h="30142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dirty="0">
                          <a:effectLst/>
                        </a:rPr>
                        <a:t>Муниципальная программа «Развитие образования в Прионежском муниципальном районе»</a:t>
                      </a:r>
                    </a:p>
                  </a:txBody>
                  <a:tcPr marL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848 160</a:t>
                      </a:r>
                      <a:endParaRPr lang="ru-RU" sz="1100" dirty="0"/>
                    </a:p>
                  </a:txBody>
                  <a:tcPr/>
                </a:tc>
              </a:tr>
              <a:tr h="30142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dirty="0">
                          <a:effectLst/>
                        </a:rPr>
                        <a:t>Муниципальная программа «Социальная поддержка граждан в Прионежском муниципальном районе»</a:t>
                      </a:r>
                    </a:p>
                  </a:txBody>
                  <a:tcPr marL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22 849</a:t>
                      </a:r>
                      <a:endParaRPr lang="ru-RU" sz="1100" dirty="0"/>
                    </a:p>
                  </a:txBody>
                  <a:tcPr/>
                </a:tc>
              </a:tr>
              <a:tr h="27354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dirty="0">
                          <a:effectLst/>
                        </a:rPr>
                        <a:t>Муниципальная программа «Пожарная безопасность на объектах образования Прионежского муниципального района на 2021-2027 годы»</a:t>
                      </a:r>
                    </a:p>
                  </a:txBody>
                  <a:tcPr marL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2 362</a:t>
                      </a:r>
                      <a:endParaRPr lang="ru-RU" sz="1100" dirty="0"/>
                    </a:p>
                  </a:txBody>
                  <a:tcPr/>
                </a:tc>
              </a:tr>
              <a:tr h="30142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dirty="0">
                          <a:effectLst/>
                        </a:rPr>
                        <a:t>Муниципальная программа «Обеспечение доступным и комфортным жильем и жилищно-коммунальными услугами»</a:t>
                      </a:r>
                    </a:p>
                  </a:txBody>
                  <a:tcPr marL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38 234</a:t>
                      </a:r>
                      <a:endParaRPr lang="ru-RU" sz="1100" dirty="0"/>
                    </a:p>
                  </a:txBody>
                  <a:tcPr/>
                </a:tc>
              </a:tr>
              <a:tr h="30142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dirty="0">
                          <a:effectLst/>
                        </a:rPr>
                        <a:t>Муниципальная программа «Развитие культуры в Прионежском муниципальном районе»</a:t>
                      </a:r>
                    </a:p>
                  </a:txBody>
                  <a:tcPr marL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19 094</a:t>
                      </a:r>
                      <a:endParaRPr lang="ru-RU" sz="1100" dirty="0"/>
                    </a:p>
                  </a:txBody>
                  <a:tcPr/>
                </a:tc>
              </a:tr>
              <a:tr h="30142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dirty="0">
                          <a:effectLst/>
                        </a:rPr>
                        <a:t>Муниципальная программа «Развитие физической культуры и спорта в Прионежском муниципальном районе»</a:t>
                      </a:r>
                    </a:p>
                  </a:txBody>
                  <a:tcPr marL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225</a:t>
                      </a:r>
                      <a:endParaRPr lang="ru-RU" sz="1100" dirty="0"/>
                    </a:p>
                  </a:txBody>
                  <a:tcPr/>
                </a:tc>
              </a:tr>
              <a:tr h="30142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dirty="0">
                          <a:effectLst/>
                        </a:rPr>
                        <a:t>Муниципальная программа «Экономическое развитие Прионежского муниципального района»</a:t>
                      </a:r>
                    </a:p>
                  </a:txBody>
                  <a:tcPr marL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64 086</a:t>
                      </a:r>
                      <a:endParaRPr lang="ru-RU" sz="1100" dirty="0"/>
                    </a:p>
                  </a:txBody>
                  <a:tcPr/>
                </a:tc>
              </a:tr>
              <a:tr h="267977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dirty="0">
                          <a:effectLst/>
                        </a:rPr>
                        <a:t>Муниципальная программа «Эффективное управление муниципальными финансами в Прионежском муниципальном районе»</a:t>
                      </a:r>
                    </a:p>
                  </a:txBody>
                  <a:tcPr marL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59 072</a:t>
                      </a:r>
                      <a:endParaRPr lang="ru-RU" sz="1100" dirty="0"/>
                    </a:p>
                  </a:txBody>
                  <a:tcPr/>
                </a:tc>
              </a:tr>
              <a:tr h="26346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dirty="0">
                          <a:effectLst/>
                        </a:rPr>
                        <a:t>Муниципальная программа «Развитие малого и среднего предпринимательства в Прионежском муниципальном районе»</a:t>
                      </a:r>
                    </a:p>
                  </a:txBody>
                  <a:tcPr marL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300</a:t>
                      </a:r>
                      <a:endParaRPr lang="ru-RU" sz="1100" dirty="0"/>
                    </a:p>
                  </a:txBody>
                  <a:tcPr/>
                </a:tc>
              </a:tr>
              <a:tr h="42200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dirty="0">
                          <a:effectLst/>
                        </a:rPr>
                        <a:t>Муниципальная программа «Комплексные меры по реализации государственной антинаркотической политики в Прионежском муниципальном районе на 2022-2026 годы»</a:t>
                      </a:r>
                    </a:p>
                  </a:txBody>
                  <a:tcPr marL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30</a:t>
                      </a:r>
                      <a:endParaRPr lang="ru-RU" sz="1100" dirty="0"/>
                    </a:p>
                  </a:txBody>
                  <a:tcPr/>
                </a:tc>
              </a:tr>
              <a:tr h="247983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dirty="0">
                          <a:effectLst/>
                        </a:rPr>
                        <a:t>Муниципальная программа «Профилактика правонарушений в Прионежском муниципальном районе на 2022-2026 годы»</a:t>
                      </a:r>
                    </a:p>
                  </a:txBody>
                  <a:tcPr marL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35</a:t>
                      </a:r>
                      <a:endParaRPr lang="ru-RU" sz="1100" dirty="0"/>
                    </a:p>
                  </a:txBody>
                  <a:tcPr/>
                </a:tc>
              </a:tr>
              <a:tr h="30142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dirty="0">
                          <a:effectLst/>
                        </a:rPr>
                        <a:t>Муниципальная программа «Повышение безопасности дорожного движения в Прионежском муниципальном районе»</a:t>
                      </a:r>
                    </a:p>
                  </a:txBody>
                  <a:tcPr marL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35</a:t>
                      </a:r>
                      <a:endParaRPr lang="ru-RU" sz="11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0360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972693" cy="864093"/>
          </a:xfrm>
        </p:spPr>
        <p:txBody>
          <a:bodyPr>
            <a:normAutofit/>
          </a:bodyPr>
          <a:lstStyle/>
          <a:p>
            <a:r>
              <a:rPr lang="ru-RU" sz="2400" dirty="0"/>
              <a:t>Муниципальный долг </a:t>
            </a:r>
            <a:r>
              <a:rPr lang="ru-RU" sz="2400" dirty="0" smtClean="0"/>
              <a:t>Прионежского </a:t>
            </a:r>
            <a:r>
              <a:rPr lang="ru-RU" sz="2400" dirty="0"/>
              <a:t>муниципального </a:t>
            </a:r>
            <a:r>
              <a:rPr lang="ru-RU" sz="2400" dirty="0" smtClean="0"/>
              <a:t>района</a:t>
            </a:r>
            <a:endParaRPr lang="ru-RU" sz="24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32440"/>
              </p:ext>
            </p:extLst>
          </p:nvPr>
        </p:nvGraphicFramePr>
        <p:xfrm>
          <a:off x="677862" y="2160588"/>
          <a:ext cx="8794611" cy="119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3328"/>
                <a:gridCol w="1053564"/>
                <a:gridCol w="1035401"/>
                <a:gridCol w="989988"/>
                <a:gridCol w="1017235"/>
                <a:gridCol w="100509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Объем муниципального долга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2021 год</a:t>
                      </a:r>
                      <a:br>
                        <a:rPr lang="ru-RU" sz="1200" dirty="0" smtClean="0"/>
                      </a:br>
                      <a:r>
                        <a:rPr lang="ru-RU" sz="1200" dirty="0" smtClean="0"/>
                        <a:t>факт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2022 год</a:t>
                      </a:r>
                      <a:br>
                        <a:rPr lang="ru-RU" sz="1200" dirty="0" smtClean="0"/>
                      </a:br>
                      <a:r>
                        <a:rPr lang="ru-RU" sz="1200" dirty="0" smtClean="0"/>
                        <a:t>факт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2023 год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2024 год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2025 год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Кредиты кредитных организаций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20 000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0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Бюджетные кредиты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20 000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20 000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20 000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20 000</a:t>
                      </a:r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8632082" y="1914367"/>
            <a:ext cx="84039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(тыс. руб.)</a:t>
            </a: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608919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67268" y="1748901"/>
            <a:ext cx="8072761" cy="958788"/>
          </a:xfrm>
        </p:spPr>
        <p:txBody>
          <a:bodyPr>
            <a:normAutofit/>
          </a:bodyPr>
          <a:lstStyle/>
          <a:p>
            <a:r>
              <a:rPr lang="ru-RU" dirty="0" smtClean="0"/>
              <a:t>БЮДЖЕТ ДЛЯ ГРАЖДАН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75546" y="3979813"/>
            <a:ext cx="6456203" cy="100056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к бюджету Прионежского муниципального района на 2023 год и на плановый период 2024 и 2025 годов </a:t>
            </a:r>
            <a:br>
              <a:rPr lang="ru-RU" dirty="0" smtClean="0"/>
            </a:br>
            <a:r>
              <a:rPr lang="ru-RU" dirty="0" smtClean="0"/>
              <a:t>(утв. Решением </a:t>
            </a:r>
            <a:r>
              <a:rPr lang="en-US" dirty="0" smtClean="0"/>
              <a:t>LVIII </a:t>
            </a:r>
            <a:r>
              <a:rPr lang="ru-RU" dirty="0" smtClean="0"/>
              <a:t>(58) сессии от 20.12.2022 № 1)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1297" y="210151"/>
            <a:ext cx="584702" cy="912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588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29305"/>
            <a:ext cx="8596668" cy="5078027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2" action="ppaction://hlinksldjump"/>
              </a:rPr>
              <a:t>Основные понятия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3" action="ppaction://hlinksldjump"/>
              </a:rPr>
              <a:t>Общая информация о </a:t>
            </a:r>
            <a:r>
              <a:rPr lang="ru-RU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3" action="ppaction://hlinksldjump"/>
              </a:rPr>
              <a:t>Прионежском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3" action="ppaction://hlinksldjump"/>
              </a:rPr>
              <a:t> муниципальном районе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4" action="ppaction://hlinksldjump"/>
              </a:rPr>
              <a:t>Ключевые показатели социально-экономического развития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>
                <a:solidFill>
                  <a:schemeClr val="accent1">
                    <a:lumMod val="40000"/>
                    <a:lumOff val="60000"/>
                  </a:schemeClr>
                </a:solidFill>
                <a:hlinkClick r:id="rId5" action="ppaction://hlinksldjump"/>
              </a:rPr>
              <a:t>Основные 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5" action="ppaction://hlinksldjump"/>
              </a:rPr>
              <a:t>направления бюджетной </a:t>
            </a:r>
            <a:r>
              <a:rPr lang="ru-RU" dirty="0">
                <a:solidFill>
                  <a:schemeClr val="accent1">
                    <a:lumMod val="40000"/>
                    <a:lumOff val="60000"/>
                  </a:schemeClr>
                </a:solidFill>
                <a:hlinkClick r:id="rId5" action="ppaction://hlinksldjump"/>
              </a:rPr>
              <a:t>и налоговой политики 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5" action="ppaction://hlinksldjump"/>
              </a:rPr>
              <a:t>Прионежского </a:t>
            </a:r>
            <a:r>
              <a:rPr lang="ru-RU" dirty="0">
                <a:solidFill>
                  <a:schemeClr val="accent1">
                    <a:lumMod val="40000"/>
                    <a:lumOff val="60000"/>
                  </a:schemeClr>
                </a:solidFill>
                <a:hlinkClick r:id="rId5" action="ppaction://hlinksldjump"/>
              </a:rPr>
              <a:t>муниципального района 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5" action="ppaction://hlinksldjump"/>
              </a:rPr>
              <a:t>на 2023 </a:t>
            </a:r>
            <a:r>
              <a:rPr lang="ru-RU" dirty="0">
                <a:solidFill>
                  <a:schemeClr val="accent1">
                    <a:lumMod val="40000"/>
                    <a:lumOff val="60000"/>
                  </a:schemeClr>
                </a:solidFill>
                <a:hlinkClick r:id="rId5" action="ppaction://hlinksldjump"/>
              </a:rPr>
              <a:t>год и на плановый период 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5" action="ppaction://hlinksldjump"/>
              </a:rPr>
              <a:t>2024 </a:t>
            </a:r>
            <a:r>
              <a:rPr lang="ru-RU" dirty="0">
                <a:solidFill>
                  <a:schemeClr val="accent1">
                    <a:lumMod val="40000"/>
                    <a:lumOff val="60000"/>
                  </a:schemeClr>
                </a:solidFill>
                <a:hlinkClick r:id="rId5" action="ppaction://hlinksldjump"/>
              </a:rPr>
              <a:t>и 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5" action="ppaction://hlinksldjump"/>
              </a:rPr>
              <a:t>2025 годов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6" action="ppaction://hlinksldjump"/>
              </a:rPr>
              <a:t>Этапы составления проекта бюджета </a:t>
            </a:r>
            <a:r>
              <a:rPr lang="ru-RU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6" action="ppaction://hlinksldjump"/>
              </a:rPr>
              <a:t>Прионежского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6" action="ppaction://hlinksldjump"/>
              </a:rPr>
              <a:t> муниципального района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7" action="ppaction://hlinksldjump"/>
              </a:rPr>
              <a:t>Формирование доходов на 2023-2025 годы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8" action="ppaction://hlinksldjump"/>
              </a:rPr>
              <a:t>Формирование расходов на 2023-2025 годы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9" action="ppaction://hlinksldjump"/>
              </a:rPr>
              <a:t>Динамика основных характеристик бюджета </a:t>
            </a:r>
            <a:r>
              <a:rPr lang="ru-RU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9" action="ppaction://hlinksldjump"/>
              </a:rPr>
              <a:t>Прионежского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9" action="ppaction://hlinksldjump"/>
              </a:rPr>
              <a:t> муниципального района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10" action="ppaction://hlinksldjump"/>
              </a:rPr>
              <a:t>Структура доходов бюджета Прионежского муниципального района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11" action="ppaction://hlinksldjump"/>
              </a:rPr>
              <a:t>Структура расходов бюджета Прионежского муниципального района 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12" action="ppaction://hlinksldjump"/>
              </a:rPr>
              <a:t>Муниципальные программы Прионежского муниципального района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13" action="ppaction://hlinksldjump"/>
              </a:rPr>
              <a:t>Муниципальный долг Прионежского муниципального района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1622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82353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Основные понятия</a:t>
            </a:r>
            <a:endParaRPr lang="ru-RU" sz="24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311412469"/>
              </p:ext>
            </p:extLst>
          </p:nvPr>
        </p:nvGraphicFramePr>
        <p:xfrm>
          <a:off x="742717" y="1091953"/>
          <a:ext cx="4566129" cy="55574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958639386"/>
              </p:ext>
            </p:extLst>
          </p:nvPr>
        </p:nvGraphicFramePr>
        <p:xfrm>
          <a:off x="5990553" y="1091953"/>
          <a:ext cx="4681539" cy="54686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689904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34838" cy="526742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Общая информация о </a:t>
            </a:r>
            <a:r>
              <a:rPr lang="ru-RU" sz="2400" dirty="0" err="1" smtClean="0"/>
              <a:t>Прионежском</a:t>
            </a:r>
            <a:r>
              <a:rPr lang="ru-RU" sz="2400" dirty="0" smtClean="0"/>
              <a:t> муниципальном районе</a:t>
            </a:r>
            <a:endParaRPr lang="ru-RU" sz="2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25625"/>
            <a:ext cx="2862723" cy="4351338"/>
          </a:xfrm>
        </p:spPr>
      </p:pic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4172506" y="1825625"/>
            <a:ext cx="4998127" cy="4351338"/>
          </a:xfrm>
        </p:spPr>
        <p:txBody>
          <a:bodyPr>
            <a:normAutofit/>
          </a:bodyPr>
          <a:lstStyle/>
          <a:p>
            <a:r>
              <a:rPr lang="ru-RU" dirty="0" smtClean="0"/>
              <a:t>Дата образования - </a:t>
            </a:r>
            <a:r>
              <a:rPr lang="ru-RU" dirty="0"/>
              <a:t>29 января 1927 года </a:t>
            </a:r>
            <a:endParaRPr lang="ru-RU" dirty="0" smtClean="0"/>
          </a:p>
          <a:p>
            <a:r>
              <a:rPr lang="ru-RU" dirty="0" err="1" smtClean="0"/>
              <a:t>Прионежский</a:t>
            </a:r>
            <a:r>
              <a:rPr lang="ru-RU" dirty="0" smtClean="0"/>
              <a:t> </a:t>
            </a:r>
            <a:r>
              <a:rPr lang="ru-RU" dirty="0"/>
              <a:t>муниципальный район расположен в юго-восточной части Республики Карелия, вдоль юго-западного побережья Онежского озера, вокруг столицы, города </a:t>
            </a:r>
            <a:r>
              <a:rPr lang="ru-RU" dirty="0" smtClean="0"/>
              <a:t>Петрозаводска</a:t>
            </a:r>
          </a:p>
          <a:p>
            <a:r>
              <a:rPr lang="ru-RU" dirty="0" smtClean="0"/>
              <a:t>Район </a:t>
            </a:r>
            <a:r>
              <a:rPr lang="ru-RU" dirty="0"/>
              <a:t>включает </a:t>
            </a:r>
            <a:r>
              <a:rPr lang="ru-RU" dirty="0" smtClean="0"/>
              <a:t>в себя 13 </a:t>
            </a:r>
            <a:r>
              <a:rPr lang="ru-RU" dirty="0"/>
              <a:t>сельских </a:t>
            </a:r>
            <a:r>
              <a:rPr lang="ru-RU" dirty="0" smtClean="0"/>
              <a:t>поселений, </a:t>
            </a:r>
            <a:r>
              <a:rPr lang="ru-RU" dirty="0"/>
              <a:t>в том числе 3 вепсских: </a:t>
            </a:r>
            <a:r>
              <a:rPr lang="ru-RU" dirty="0" err="1"/>
              <a:t>Шелтозерское</a:t>
            </a:r>
            <a:r>
              <a:rPr lang="ru-RU" dirty="0"/>
              <a:t>, </a:t>
            </a:r>
            <a:r>
              <a:rPr lang="ru-RU" dirty="0" err="1"/>
              <a:t>Шокшинское</a:t>
            </a:r>
            <a:r>
              <a:rPr lang="ru-RU" dirty="0"/>
              <a:t>, </a:t>
            </a:r>
            <a:r>
              <a:rPr lang="ru-RU" dirty="0" err="1" smtClean="0"/>
              <a:t>Рыборецкое</a:t>
            </a:r>
            <a:endParaRPr lang="ru-RU" dirty="0" smtClean="0"/>
          </a:p>
          <a:p>
            <a:r>
              <a:rPr lang="ru-RU" dirty="0" smtClean="0"/>
              <a:t>Численность населения на 01.01.2021 – 21 931 чел.</a:t>
            </a:r>
          </a:p>
          <a:p>
            <a:r>
              <a:rPr lang="ru-RU" dirty="0" smtClean="0"/>
              <a:t>Площадь – 4 474,91 </a:t>
            </a:r>
            <a:r>
              <a:rPr lang="ru-RU" dirty="0"/>
              <a:t>км²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Управляющая кнопка: домой 3">
            <a:hlinkClick r:id="rId3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5343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8696417" cy="424987"/>
          </a:xfrm>
        </p:spPr>
        <p:txBody>
          <a:bodyPr>
            <a:noAutofit/>
          </a:bodyPr>
          <a:lstStyle/>
          <a:p>
            <a:r>
              <a:rPr lang="ru-RU" sz="2400" dirty="0"/>
              <a:t>Ключевые показатели социально-экономического </a:t>
            </a:r>
            <a:r>
              <a:rPr lang="ru-RU" sz="2400" dirty="0" smtClean="0"/>
              <a:t>развития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0113"/>
            <a:ext cx="8696417" cy="811043"/>
          </a:xfrm>
        </p:spPr>
        <p:txBody>
          <a:bodyPr>
            <a:normAutofit lnSpcReduction="10000"/>
          </a:bodyPr>
          <a:lstStyle/>
          <a:p>
            <a:pPr marL="0" marR="5080" indent="0" algn="just">
              <a:lnSpc>
                <a:spcPct val="100000"/>
              </a:lnSpc>
              <a:spcBef>
                <a:spcPts val="100"/>
              </a:spcBef>
              <a:buNone/>
            </a:pPr>
            <a:r>
              <a:rPr lang="ru-RU" sz="1200" spc="25" dirty="0">
                <a:solidFill>
                  <a:srgbClr val="231F20"/>
                </a:solidFill>
                <a:latin typeface="Arial"/>
                <a:cs typeface="Arial"/>
              </a:rPr>
              <a:t>Ключевые </a:t>
            </a:r>
            <a:r>
              <a:rPr lang="ru-RU" sz="1200" spc="10" dirty="0">
                <a:solidFill>
                  <a:srgbClr val="231F20"/>
                </a:solidFill>
                <a:latin typeface="Arial"/>
                <a:cs typeface="Arial"/>
              </a:rPr>
              <a:t>показатели </a:t>
            </a:r>
            <a:r>
              <a:rPr lang="ru-RU" sz="1200" spc="35" dirty="0">
                <a:solidFill>
                  <a:srgbClr val="231F20"/>
                </a:solidFill>
                <a:latin typeface="Arial"/>
                <a:cs typeface="Arial"/>
              </a:rPr>
              <a:t>прогноза социально-экономического  </a:t>
            </a:r>
            <a:r>
              <a:rPr lang="ru-RU" sz="1200" spc="5" dirty="0">
                <a:solidFill>
                  <a:srgbClr val="231F20"/>
                </a:solidFill>
                <a:latin typeface="Arial"/>
                <a:cs typeface="Arial"/>
              </a:rPr>
              <a:t>развития </a:t>
            </a:r>
            <a:r>
              <a:rPr lang="ru-RU" sz="1200" spc="25" dirty="0" smtClean="0">
                <a:solidFill>
                  <a:srgbClr val="231F20"/>
                </a:solidFill>
                <a:latin typeface="Arial"/>
                <a:cs typeface="Arial"/>
              </a:rPr>
              <a:t>Прионежского муниципального района</a:t>
            </a:r>
            <a:r>
              <a:rPr lang="ru-RU" sz="1200" spc="35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ru-RU" sz="1200" spc="5" dirty="0">
                <a:solidFill>
                  <a:srgbClr val="231F20"/>
                </a:solidFill>
                <a:latin typeface="Arial"/>
                <a:cs typeface="Arial"/>
              </a:rPr>
              <a:t>на </a:t>
            </a:r>
            <a:r>
              <a:rPr lang="ru-RU" sz="1200" spc="20" dirty="0" smtClean="0">
                <a:solidFill>
                  <a:srgbClr val="231F20"/>
                </a:solidFill>
                <a:latin typeface="Arial"/>
                <a:cs typeface="Arial"/>
              </a:rPr>
              <a:t>2023-2025  </a:t>
            </a:r>
            <a:r>
              <a:rPr lang="ru-RU" sz="1200" spc="20" dirty="0">
                <a:solidFill>
                  <a:srgbClr val="231F20"/>
                </a:solidFill>
                <a:latin typeface="Arial"/>
                <a:cs typeface="Arial"/>
              </a:rPr>
              <a:t>годы </a:t>
            </a:r>
            <a:r>
              <a:rPr lang="ru-RU" sz="1200" spc="15" dirty="0">
                <a:solidFill>
                  <a:srgbClr val="231F20"/>
                </a:solidFill>
                <a:latin typeface="Arial"/>
                <a:cs typeface="Arial"/>
              </a:rPr>
              <a:t>характеризуются </a:t>
            </a:r>
            <a:r>
              <a:rPr lang="ru-RU" sz="1200" spc="20" dirty="0">
                <a:solidFill>
                  <a:srgbClr val="231F20"/>
                </a:solidFill>
                <a:latin typeface="Arial"/>
                <a:cs typeface="Arial"/>
              </a:rPr>
              <a:t>следующими </a:t>
            </a:r>
            <a:r>
              <a:rPr lang="ru-RU" sz="1200" spc="20" dirty="0">
                <a:latin typeface="Arial"/>
                <a:cs typeface="Arial"/>
              </a:rPr>
              <a:t>данными </a:t>
            </a:r>
            <a:r>
              <a:rPr lang="ru-RU" sz="1200" spc="-15" dirty="0">
                <a:latin typeface="Arial"/>
                <a:cs typeface="Arial"/>
              </a:rPr>
              <a:t>(на </a:t>
            </a:r>
            <a:r>
              <a:rPr lang="ru-RU" sz="1200" spc="35" dirty="0">
                <a:latin typeface="Arial"/>
                <a:cs typeface="Arial"/>
              </a:rPr>
              <a:t>основании  </a:t>
            </a:r>
            <a:r>
              <a:rPr lang="ru-RU" sz="1200" spc="20" dirty="0">
                <a:latin typeface="Arial"/>
                <a:cs typeface="Arial"/>
              </a:rPr>
              <a:t>постановления </a:t>
            </a:r>
            <a:r>
              <a:rPr lang="ru-RU" sz="1200" spc="25" dirty="0">
                <a:latin typeface="Arial"/>
                <a:cs typeface="Arial"/>
              </a:rPr>
              <a:t>Администрации </a:t>
            </a:r>
            <a:r>
              <a:rPr lang="ru-RU" sz="1200" spc="25" dirty="0">
                <a:solidFill>
                  <a:srgbClr val="231F20"/>
                </a:solidFill>
                <a:latin typeface="Arial"/>
                <a:cs typeface="Arial"/>
              </a:rPr>
              <a:t>Прионежского муниципального района</a:t>
            </a:r>
            <a:r>
              <a:rPr lang="ru-RU" sz="1200" spc="50" dirty="0" smtClean="0">
                <a:latin typeface="Arial"/>
                <a:cs typeface="Arial"/>
              </a:rPr>
              <a:t> </a:t>
            </a:r>
            <a:r>
              <a:rPr lang="ru-RU" sz="1200" spc="50" dirty="0">
                <a:latin typeface="Arial"/>
                <a:cs typeface="Arial"/>
              </a:rPr>
              <a:t>от </a:t>
            </a:r>
            <a:r>
              <a:rPr lang="ru-RU" sz="1200" spc="50" dirty="0" smtClean="0">
                <a:latin typeface="Arial"/>
                <a:cs typeface="Arial"/>
              </a:rPr>
              <a:t>31.10.2022 </a:t>
            </a:r>
            <a:r>
              <a:rPr lang="ru-RU" sz="1200" spc="50" dirty="0">
                <a:latin typeface="Arial"/>
                <a:cs typeface="Arial"/>
              </a:rPr>
              <a:t>№ </a:t>
            </a:r>
            <a:r>
              <a:rPr lang="ru-RU" sz="1200" spc="50" dirty="0" smtClean="0">
                <a:latin typeface="Arial"/>
                <a:cs typeface="Arial"/>
              </a:rPr>
              <a:t>1132 </a:t>
            </a:r>
            <a:r>
              <a:rPr lang="ru-RU" sz="1200" spc="50" dirty="0">
                <a:latin typeface="Arial"/>
                <a:cs typeface="Arial"/>
              </a:rPr>
              <a:t>«О прогнозе </a:t>
            </a:r>
            <a:r>
              <a:rPr lang="ru-RU" sz="1200" spc="35" dirty="0" smtClean="0">
                <a:latin typeface="Arial"/>
                <a:cs typeface="Arial"/>
              </a:rPr>
              <a:t>социально-экон</a:t>
            </a:r>
            <a:r>
              <a:rPr lang="ru-RU" sz="1200" spc="40" dirty="0" smtClean="0">
                <a:latin typeface="Arial"/>
                <a:cs typeface="Arial"/>
              </a:rPr>
              <a:t>омического </a:t>
            </a:r>
            <a:r>
              <a:rPr lang="ru-RU" sz="1200" spc="5" dirty="0">
                <a:latin typeface="Arial"/>
                <a:cs typeface="Arial"/>
              </a:rPr>
              <a:t>развития </a:t>
            </a:r>
            <a:r>
              <a:rPr lang="ru-RU" sz="1200" spc="25" dirty="0">
                <a:solidFill>
                  <a:srgbClr val="231F20"/>
                </a:solidFill>
                <a:latin typeface="Arial"/>
                <a:cs typeface="Arial"/>
              </a:rPr>
              <a:t>Прионежского муниципального района</a:t>
            </a:r>
            <a:r>
              <a:rPr lang="ru-RU" sz="1200" spc="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ru-RU" sz="1200" spc="35" dirty="0" smtClean="0">
                <a:solidFill>
                  <a:srgbClr val="231F20"/>
                </a:solidFill>
                <a:latin typeface="Arial"/>
                <a:cs typeface="Arial"/>
              </a:rPr>
              <a:t>на </a:t>
            </a:r>
            <a:r>
              <a:rPr lang="ru-RU" sz="1200" spc="20" dirty="0" smtClean="0">
                <a:latin typeface="Arial"/>
                <a:cs typeface="Arial"/>
              </a:rPr>
              <a:t>2023 год и </a:t>
            </a:r>
            <a:r>
              <a:rPr lang="ru-RU" sz="1200" spc="5" dirty="0" smtClean="0">
                <a:latin typeface="Arial"/>
                <a:cs typeface="Arial"/>
              </a:rPr>
              <a:t>плановый </a:t>
            </a:r>
            <a:r>
              <a:rPr lang="ru-RU" sz="1200" spc="5" dirty="0">
                <a:latin typeface="Arial"/>
                <a:cs typeface="Arial"/>
              </a:rPr>
              <a:t>период </a:t>
            </a:r>
            <a:r>
              <a:rPr lang="ru-RU" sz="1200" spc="5" dirty="0" smtClean="0">
                <a:latin typeface="Arial"/>
                <a:cs typeface="Arial"/>
              </a:rPr>
              <a:t>2024 и </a:t>
            </a:r>
            <a:r>
              <a:rPr lang="ru-RU" sz="1200" spc="20" dirty="0" smtClean="0">
                <a:latin typeface="Arial"/>
                <a:cs typeface="Arial"/>
              </a:rPr>
              <a:t>2025 </a:t>
            </a:r>
            <a:r>
              <a:rPr lang="ru-RU" sz="1200" spc="15" dirty="0" smtClean="0">
                <a:latin typeface="Arial"/>
                <a:cs typeface="Arial"/>
              </a:rPr>
              <a:t>годов»:</a:t>
            </a:r>
            <a:endParaRPr lang="ru-RU" sz="1200" dirty="0">
              <a:latin typeface="Arial"/>
              <a:cs typeface="Arial"/>
            </a:endParaRPr>
          </a:p>
          <a:p>
            <a:endParaRPr lang="ru-RU" dirty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092293"/>
              </p:ext>
            </p:extLst>
          </p:nvPr>
        </p:nvGraphicFramePr>
        <p:xfrm>
          <a:off x="838200" y="1601156"/>
          <a:ext cx="10515600" cy="51001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95944"/>
                <a:gridCol w="745724"/>
                <a:gridCol w="710214"/>
                <a:gridCol w="932155"/>
                <a:gridCol w="727969"/>
                <a:gridCol w="754602"/>
                <a:gridCol w="683580"/>
                <a:gridCol w="719092"/>
                <a:gridCol w="736846"/>
                <a:gridCol w="709474"/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Наименование показателя</a:t>
                      </a:r>
                      <a:endParaRPr lang="ru-RU" sz="9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Ед. изм.</a:t>
                      </a:r>
                      <a:endParaRPr lang="ru-RU" sz="9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solidFill>
                            <a:schemeClr val="bg1"/>
                          </a:solidFill>
                        </a:rPr>
                        <a:t>2021</a:t>
                      </a:r>
                      <a:endParaRPr lang="ru-RU" sz="9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Предвари-тельные итоги</a:t>
                      </a:r>
                      <a:endParaRPr lang="ru-RU" sz="9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Базовый вариант развития</a:t>
                      </a:r>
                      <a:endParaRPr lang="ru-RU" sz="900" dirty="0"/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Целевой вариант развития</a:t>
                      </a:r>
                      <a:endParaRPr lang="ru-RU" sz="900" dirty="0"/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solidFill>
                            <a:schemeClr val="bg1"/>
                          </a:solidFill>
                        </a:rPr>
                        <a:t>2022</a:t>
                      </a:r>
                      <a:endParaRPr lang="ru-RU" sz="9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solidFill>
                            <a:schemeClr val="bg1"/>
                          </a:solidFill>
                        </a:rPr>
                        <a:t>2023</a:t>
                      </a:r>
                      <a:endParaRPr lang="ru-RU" sz="9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solidFill>
                            <a:schemeClr val="bg1"/>
                          </a:solidFill>
                        </a:rPr>
                        <a:t>2024</a:t>
                      </a:r>
                      <a:endParaRPr lang="ru-RU" sz="9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solidFill>
                            <a:schemeClr val="bg1"/>
                          </a:solidFill>
                        </a:rPr>
                        <a:t>2025</a:t>
                      </a:r>
                      <a:endParaRPr lang="ru-RU" sz="9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solidFill>
                            <a:schemeClr val="bg1"/>
                          </a:solidFill>
                        </a:rPr>
                        <a:t>2023</a:t>
                      </a:r>
                      <a:endParaRPr lang="ru-RU" sz="9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solidFill>
                            <a:schemeClr val="bg1"/>
                          </a:solidFill>
                        </a:rPr>
                        <a:t>2024</a:t>
                      </a:r>
                      <a:endParaRPr lang="ru-RU" sz="9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solidFill>
                            <a:schemeClr val="bg1"/>
                          </a:solidFill>
                        </a:rPr>
                        <a:t>2025</a:t>
                      </a:r>
                      <a:endParaRPr lang="ru-RU" sz="9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266890"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Среднегодовая численность постоянного населения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Чел.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21693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21400</a:t>
                      </a:r>
                      <a:endParaRPr lang="ru-RU" sz="900" dirty="0"/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21350</a:t>
                      </a:r>
                      <a:endParaRPr lang="ru-RU" sz="900" dirty="0"/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21300</a:t>
                      </a:r>
                      <a:endParaRPr lang="ru-RU" sz="900" dirty="0"/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21350</a:t>
                      </a:r>
                      <a:endParaRPr lang="ru-RU" sz="900" dirty="0"/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21350</a:t>
                      </a:r>
                      <a:endParaRPr lang="ru-RU" sz="900" dirty="0"/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21300</a:t>
                      </a:r>
                      <a:endParaRPr lang="ru-RU" sz="900" dirty="0"/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21350</a:t>
                      </a:r>
                      <a:endParaRPr lang="ru-RU" sz="900" dirty="0"/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308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/>
                        <a:t>Среднемесячная номинальная</a:t>
                      </a:r>
                      <a:r>
                        <a:rPr lang="ru-RU" sz="900" baseline="0" dirty="0" smtClean="0"/>
                        <a:t> начисленная заработная плата</a:t>
                      </a:r>
                      <a:endParaRPr lang="ru-RU" sz="9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Руб.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54509,10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58017,7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60338,41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62751,94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65262,05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63819,47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70201,42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75221,56</a:t>
                      </a:r>
                      <a:endParaRPr lang="ru-RU" sz="900" dirty="0"/>
                    </a:p>
                  </a:txBody>
                  <a:tcPr anchor="ctr"/>
                </a:tc>
              </a:tr>
              <a:tr h="235554"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Оборот розничной торговли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Млн. руб.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2176,72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1133,86 </a:t>
                      </a:r>
                      <a:br>
                        <a:rPr lang="ru-RU" sz="900" dirty="0" smtClean="0"/>
                      </a:br>
                      <a:r>
                        <a:rPr lang="ru-RU" sz="900" dirty="0" smtClean="0"/>
                        <a:t>(янв.-июнь)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2502,92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2755,3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3030,83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2502,92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2755,3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3030,83</a:t>
                      </a:r>
                      <a:endParaRPr lang="ru-RU" sz="9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Среднесписочная численность работников (без внешних совместителей)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Тыс. чел.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3462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3389 </a:t>
                      </a:r>
                      <a:br>
                        <a:rPr lang="ru-RU" sz="900" dirty="0" smtClean="0"/>
                      </a:br>
                      <a:r>
                        <a:rPr lang="ru-RU" sz="900" dirty="0" smtClean="0"/>
                        <a:t>(янв.-июнь)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3389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3430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3470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3389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3430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3470</a:t>
                      </a:r>
                      <a:endParaRPr lang="ru-RU" sz="9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Фонд начисленной заработной платы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Млн. руб.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2264,46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1179,91 </a:t>
                      </a:r>
                      <a:br>
                        <a:rPr lang="ru-RU" sz="900" dirty="0" smtClean="0"/>
                      </a:br>
                      <a:r>
                        <a:rPr lang="ru-RU" sz="900" dirty="0" smtClean="0"/>
                        <a:t>(янв.-июнь)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2454,21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2552,38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2654,50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2592,81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2852,39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2995,00</a:t>
                      </a:r>
                      <a:endParaRPr lang="ru-RU" sz="9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Инвестиции</a:t>
                      </a:r>
                      <a:r>
                        <a:rPr lang="ru-RU" sz="900" baseline="0" dirty="0" smtClean="0"/>
                        <a:t> в основной капитал за счет всех источников финансирования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/>
                        <a:t>Млн. руб.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20319,00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Отсутствует инф.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20750,00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20960,00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21170,00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20960,00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21170,00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21380,00</a:t>
                      </a:r>
                      <a:endParaRPr lang="ru-RU" sz="9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Доходы от использования имущества, находящегося в муниципальной собственности – всего, в том числе: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Тыс. руб.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32034,00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24498,1</a:t>
                      </a:r>
                      <a:br>
                        <a:rPr lang="ru-RU" sz="900" dirty="0" smtClean="0"/>
                      </a:br>
                      <a:r>
                        <a:rPr lang="ru-RU" sz="900" dirty="0" smtClean="0"/>
                        <a:t>(янв.-окт.)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37400,00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29400,00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29400,00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37400,00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29400,00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29400,00</a:t>
                      </a:r>
                      <a:endParaRPr lang="ru-RU" sz="900" dirty="0"/>
                    </a:p>
                  </a:txBody>
                  <a:tcPr anchor="ctr"/>
                </a:tc>
              </a:tr>
              <a:tr h="223076"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Аренда муниципального имущества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Тыс. руб.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789,00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575,9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1100,00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/>
                        <a:t>1100,00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1100,00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1100,00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1100,00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1100,00</a:t>
                      </a:r>
                      <a:endParaRPr lang="ru-RU" sz="900" dirty="0"/>
                    </a:p>
                  </a:txBody>
                  <a:tcPr anchor="ctr"/>
                </a:tc>
              </a:tr>
              <a:tr h="201177"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Продажа имущества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Тыс. руб.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1363,00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964,2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3300,00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0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0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3300,00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0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0</a:t>
                      </a:r>
                      <a:endParaRPr lang="ru-RU" sz="900" dirty="0"/>
                    </a:p>
                  </a:txBody>
                  <a:tcPr anchor="ctr"/>
                </a:tc>
              </a:tr>
              <a:tr h="214790"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Аренда земельных участков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Тыс. руб.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22072,00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15955,00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25000,00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17000,00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17000,00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25000,00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17000,00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17000,00</a:t>
                      </a:r>
                      <a:endParaRPr lang="ru-RU" sz="900" dirty="0"/>
                    </a:p>
                  </a:txBody>
                  <a:tcPr anchor="ctr"/>
                </a:tc>
              </a:tr>
              <a:tr h="219524"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Продажа земельных участков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Тыс. руб.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7810,00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7003,00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8000,00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8000,00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8000,00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8000,00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8000,00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8000,00</a:t>
                      </a:r>
                      <a:endParaRPr lang="ru-RU" sz="900" dirty="0"/>
                    </a:p>
                  </a:txBody>
                  <a:tcPr anchor="ctr"/>
                </a:tc>
              </a:tr>
              <a:tr h="215382"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Численность занятых в экономике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Тыс. чел.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10,54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10,36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10,40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10,44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10,54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10,54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10,70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11,00</a:t>
                      </a:r>
                      <a:endParaRPr lang="ru-RU" sz="9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Численность официально зарегистрированных безработных (среднегодовая)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Тыс. чел.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0,273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Отсутствует инф.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0,190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0,160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0,130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0,130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0,130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0,130</a:t>
                      </a:r>
                      <a:endParaRPr lang="ru-RU" sz="900" dirty="0"/>
                    </a:p>
                  </a:txBody>
                  <a:tcPr anchor="ctr"/>
                </a:tc>
              </a:tr>
              <a:tr h="238562"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Уровень официально зарегистрированной</a:t>
                      </a:r>
                      <a:r>
                        <a:rPr lang="ru-RU" sz="900" baseline="0" dirty="0" smtClean="0"/>
                        <a:t> безработицы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%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2,4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/>
                        <a:t>Отсутствует инф.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2,4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2,1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2,0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2,0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2,0</a:t>
                      </a:r>
                      <a:endParaRPr lang="ru-RU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2,0</a:t>
                      </a:r>
                      <a:endParaRPr lang="ru-RU" sz="9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6184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972693" cy="1320800"/>
          </a:xfrm>
        </p:spPr>
        <p:txBody>
          <a:bodyPr>
            <a:normAutofit/>
          </a:bodyPr>
          <a:lstStyle/>
          <a:p>
            <a:r>
              <a:rPr lang="ru-RU" sz="2400" dirty="0"/>
              <a:t>Основные направления бюджетной и налоговой политики Прионежского муниципального района на </a:t>
            </a:r>
            <a:r>
              <a:rPr lang="ru-RU" sz="2400" dirty="0" smtClean="0"/>
              <a:t>2023 </a:t>
            </a:r>
            <a:r>
              <a:rPr lang="ru-RU" sz="2400" dirty="0"/>
              <a:t>год и на плановый период </a:t>
            </a:r>
            <a:r>
              <a:rPr lang="ru-RU" sz="2400" dirty="0" smtClean="0"/>
              <a:t>2024 </a:t>
            </a:r>
            <a:r>
              <a:rPr lang="ru-RU" sz="2400" dirty="0"/>
              <a:t>и </a:t>
            </a:r>
            <a:r>
              <a:rPr lang="ru-RU" sz="2400" dirty="0" smtClean="0"/>
              <a:t>2025 годов</a:t>
            </a:r>
            <a:endParaRPr lang="ru-RU" sz="2400" dirty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677334" y="1930400"/>
            <a:ext cx="3413403" cy="41495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Font typeface="Wingdings 3" charset="2"/>
              <a:buNone/>
            </a:pPr>
            <a:r>
              <a:rPr lang="ru-RU" sz="1050" b="1" dirty="0" smtClean="0"/>
              <a:t>Основные направления налоговой политики: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00" dirty="0" smtClean="0"/>
              <a:t>закрепление </a:t>
            </a:r>
            <a:r>
              <a:rPr lang="ru-RU" sz="900" dirty="0"/>
              <a:t>и развитие положительных темпов экономического роста, рост доходной части бюджета, а также повышение благосостояния жителей </a:t>
            </a:r>
            <a:r>
              <a:rPr lang="ru-RU" sz="900" dirty="0" smtClean="0"/>
              <a:t>района;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00" dirty="0" smtClean="0"/>
              <a:t>обеспечение </a:t>
            </a:r>
            <a:r>
              <a:rPr lang="ru-RU" sz="900" dirty="0"/>
              <a:t>поступления в местный бюджет всех доходных источников в запланированных объемах, а также дополнительных доходов, в том числе за счет погашения налогоплательщиками задолженности по обязательным </a:t>
            </a:r>
            <a:r>
              <a:rPr lang="ru-RU" sz="900" dirty="0" smtClean="0"/>
              <a:t>платежам;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00" dirty="0" smtClean="0"/>
              <a:t>проведение мероприятий </a:t>
            </a:r>
            <a:r>
              <a:rPr lang="ru-RU" sz="900" dirty="0"/>
              <a:t>по регистрации объектов недвижимости с целью формирования актуальной налоговой базы</a:t>
            </a:r>
            <a:endParaRPr lang="ru-RU" sz="900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00" dirty="0" smtClean="0"/>
              <a:t>оказание поддержки </a:t>
            </a:r>
            <a:r>
              <a:rPr lang="ru-RU" sz="900" dirty="0"/>
              <a:t>субъектам хозяйственной деятельности только при условии соответствующей налоговой </a:t>
            </a:r>
            <a:r>
              <a:rPr lang="ru-RU" sz="900" dirty="0" smtClean="0"/>
              <a:t>отдачи;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00" dirty="0" smtClean="0"/>
              <a:t>установление жесткого контроля </a:t>
            </a:r>
            <a:r>
              <a:rPr lang="ru-RU" sz="900" dirty="0"/>
              <a:t>за динамикой недоимки по администрируемым платежам и </a:t>
            </a:r>
            <a:r>
              <a:rPr lang="ru-RU" sz="900" dirty="0" smtClean="0"/>
              <a:t>принятие мер, для </a:t>
            </a:r>
            <a:r>
              <a:rPr lang="ru-RU" sz="900" dirty="0"/>
              <a:t>ее снижения</a:t>
            </a: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4340994" y="1930400"/>
            <a:ext cx="5309033" cy="41495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Font typeface="Wingdings 3" charset="2"/>
              <a:buNone/>
            </a:pPr>
            <a:r>
              <a:rPr lang="ru-RU" sz="1050" b="1" dirty="0" smtClean="0"/>
              <a:t>Основные направления бюджетной политики: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00" dirty="0" smtClean="0"/>
              <a:t>главная цель - создание предпосылок для устойчивого социально-экономического развития района и обеспечение исполнения расходных обязательств района при сохранении экономической стабильности, долгосрочной сбалансированности и устойчивости бюджетов сельских поселений;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00" dirty="0" smtClean="0"/>
              <a:t>оптимизация расходов текущего характера и изыскания средств на цели развития района;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00" dirty="0" smtClean="0"/>
              <a:t>создание эффективной системы управления бюджетными рисками и обеспечение устойчивости бюджетной системы;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00" dirty="0" smtClean="0"/>
              <a:t>реализация указов Президента Российской Федерации;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00" dirty="0" smtClean="0"/>
              <a:t>обеспечение совершенствования системы мер социальной поддержки граждан;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00" dirty="0" smtClean="0"/>
              <a:t>повышение качества предоставления муниципальных услуг, процедур проведения муниципальных закупок, предварительного и последующего муниципального финансового контроля;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00" dirty="0" smtClean="0"/>
              <a:t>повышение эффективности использования целевых межбюджетных трансфертов из федерального бюджета и бюджета Республики Карелия;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00" dirty="0" smtClean="0"/>
              <a:t>проведение эффективной и взвешенной долговой политики;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00" dirty="0" smtClean="0"/>
              <a:t>обеспечение широкого вовлечения граждан в процедуры обсуждения и принятия бюджетных решений, общественного контроля их эффективности и результативности</a:t>
            </a: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677333" y="5509309"/>
            <a:ext cx="8972693" cy="570647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Основные инструменты </a:t>
            </a:r>
            <a:r>
              <a:rPr lang="ru-RU" dirty="0" smtClean="0"/>
              <a:t>- меры</a:t>
            </a:r>
            <a:r>
              <a:rPr lang="ru-RU" dirty="0"/>
              <a:t>, направленные на совершенствование процессов планирования и реализации муниципальных программ, создание организационных условий для повышения качества предоставления муниципальных услуг, повышение эффективности предварительного и последующего контроля</a:t>
            </a:r>
          </a:p>
        </p:txBody>
      </p:sp>
    </p:spTree>
    <p:extLst>
      <p:ext uri="{BB962C8B-B14F-4D97-AF65-F5344CB8AC3E}">
        <p14:creationId xmlns:p14="http://schemas.microsoft.com/office/powerpoint/2010/main" val="3301080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46338"/>
          </a:xfrm>
        </p:spPr>
        <p:txBody>
          <a:bodyPr>
            <a:normAutofit/>
          </a:bodyPr>
          <a:lstStyle/>
          <a:p>
            <a:r>
              <a:rPr lang="ru-RU" sz="2400" dirty="0"/>
              <a:t>Основные этапы составления проекта бюджета </a:t>
            </a:r>
            <a:r>
              <a:rPr lang="ru-RU" sz="2400" dirty="0" err="1"/>
              <a:t>Прионежского</a:t>
            </a:r>
            <a:r>
              <a:rPr lang="ru-RU" sz="2400" dirty="0"/>
              <a:t> муниципального </a:t>
            </a:r>
            <a:r>
              <a:rPr lang="ru-RU" sz="2400" dirty="0" smtClean="0"/>
              <a:t>района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87070" y="1608244"/>
            <a:ext cx="4527612" cy="369332"/>
          </a:xfrm>
        </p:spPr>
        <p:txBody>
          <a:bodyPr>
            <a:normAutofit fontScale="625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b="1" spc="80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Определение</a:t>
            </a:r>
            <a:r>
              <a:rPr lang="ru-RU" b="1" spc="30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ru-RU" b="1" spc="100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основных</a:t>
            </a:r>
            <a:r>
              <a:rPr lang="ru-RU" b="1" spc="30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ru-RU" b="1" spc="85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подходов</a:t>
            </a:r>
            <a:r>
              <a:rPr lang="ru-RU" b="1" spc="30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ru-RU" b="1" spc="105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к</a:t>
            </a:r>
            <a:r>
              <a:rPr lang="ru-RU" b="1" spc="35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ru-RU" b="1" spc="90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формированию</a:t>
            </a:r>
            <a:r>
              <a:rPr lang="ru-RU" b="1" spc="30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ru-RU" b="1" spc="90" dirty="0" smtClean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бюджета Прионежского муниципального района</a:t>
            </a: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814566" y="1603760"/>
            <a:ext cx="1839858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Май–июнь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14566" y="2158081"/>
            <a:ext cx="1839858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accent6"/>
                </a:solidFill>
              </a:rPr>
              <a:t>Июнь-август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8613" y="2914426"/>
            <a:ext cx="1839858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Июль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14566" y="3676552"/>
            <a:ext cx="1839858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accent6"/>
                </a:solidFill>
              </a:rPr>
              <a:t>Июль-сентябрь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14566" y="4193706"/>
            <a:ext cx="1839858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Октябрь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14566" y="4844196"/>
            <a:ext cx="1839858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accent6"/>
                </a:solidFill>
              </a:rPr>
              <a:t>Ноябрь</a:t>
            </a:r>
          </a:p>
        </p:txBody>
      </p:sp>
      <p:sp>
        <p:nvSpPr>
          <p:cNvPr id="11" name="Объект 2"/>
          <p:cNvSpPr txBox="1">
            <a:spLocks/>
          </p:cNvSpPr>
          <p:nvPr/>
        </p:nvSpPr>
        <p:spPr>
          <a:xfrm>
            <a:off x="2987070" y="2128499"/>
            <a:ext cx="4527612" cy="369332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ru-RU" b="1" spc="80" dirty="0">
                <a:solidFill>
                  <a:srgbClr val="007DC5"/>
                </a:solidFill>
                <a:latin typeface="Calibri"/>
                <a:cs typeface="Calibri"/>
              </a:rPr>
              <a:t>Расчет предварительного прогноза поступления администрируемых  доходов в бюджет</a:t>
            </a:r>
            <a:endParaRPr lang="ru-RU" b="1" spc="90" dirty="0" smtClean="0">
              <a:solidFill>
                <a:srgbClr val="007DC5"/>
              </a:solidFill>
              <a:latin typeface="Calibri"/>
              <a:cs typeface="Calibri"/>
            </a:endParaRPr>
          </a:p>
        </p:txBody>
      </p:sp>
      <p:sp>
        <p:nvSpPr>
          <p:cNvPr id="12" name="Объект 2"/>
          <p:cNvSpPr txBox="1">
            <a:spLocks/>
          </p:cNvSpPr>
          <p:nvPr/>
        </p:nvSpPr>
        <p:spPr>
          <a:xfrm>
            <a:off x="2987070" y="2542813"/>
            <a:ext cx="4527612" cy="370883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ru-RU" b="1" spc="105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Составление </a:t>
            </a:r>
            <a:r>
              <a:rPr lang="ru-RU" b="1" spc="90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прогноза социально-экономического </a:t>
            </a:r>
            <a:r>
              <a:rPr lang="ru-RU" b="1" spc="75" dirty="0" smtClean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развития Прионежского муниципального района</a:t>
            </a:r>
            <a:endParaRPr lang="ru-RU" b="1" spc="90" dirty="0" smtClean="0">
              <a:solidFill>
                <a:schemeClr val="bg2">
                  <a:lumMod val="50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13" name="Объект 2"/>
          <p:cNvSpPr txBox="1">
            <a:spLocks/>
          </p:cNvSpPr>
          <p:nvPr/>
        </p:nvSpPr>
        <p:spPr>
          <a:xfrm>
            <a:off x="2987070" y="3706402"/>
            <a:ext cx="4527612" cy="3076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ru-RU" sz="1100" b="1" spc="80" dirty="0" smtClean="0">
                <a:solidFill>
                  <a:srgbClr val="007DC5"/>
                </a:solidFill>
                <a:latin typeface="Calibri"/>
                <a:cs typeface="Calibri"/>
              </a:rPr>
              <a:t>Подготовка </a:t>
            </a:r>
            <a:r>
              <a:rPr lang="ru-RU" sz="1100" b="1" spc="80" dirty="0">
                <a:solidFill>
                  <a:srgbClr val="007DC5"/>
                </a:solidFill>
                <a:latin typeface="Calibri"/>
                <a:cs typeface="Calibri"/>
              </a:rPr>
              <a:t>и </a:t>
            </a:r>
            <a:r>
              <a:rPr lang="ru-RU" sz="1100" b="1" spc="80" dirty="0" smtClean="0">
                <a:solidFill>
                  <a:srgbClr val="007DC5"/>
                </a:solidFill>
                <a:latin typeface="Calibri"/>
                <a:cs typeface="Calibri"/>
              </a:rPr>
              <a:t>расчеты </a:t>
            </a:r>
            <a:r>
              <a:rPr lang="ru-RU" sz="1100" b="1" spc="80" dirty="0">
                <a:solidFill>
                  <a:srgbClr val="007DC5"/>
                </a:solidFill>
                <a:latin typeface="Calibri"/>
                <a:cs typeface="Calibri"/>
              </a:rPr>
              <a:t>бюджетных </a:t>
            </a:r>
            <a:r>
              <a:rPr lang="ru-RU" sz="1100" b="1" spc="80" dirty="0" smtClean="0">
                <a:solidFill>
                  <a:srgbClr val="007DC5"/>
                </a:solidFill>
                <a:latin typeface="Calibri"/>
                <a:cs typeface="Calibri"/>
              </a:rPr>
              <a:t>проектировок</a:t>
            </a:r>
          </a:p>
          <a:p>
            <a:pPr marL="0" indent="0">
              <a:spcBef>
                <a:spcPts val="0"/>
              </a:spcBef>
              <a:buNone/>
            </a:pPr>
            <a:endParaRPr lang="ru-RU" sz="1100" b="1" spc="80" dirty="0">
              <a:solidFill>
                <a:srgbClr val="007DC5"/>
              </a:solidFill>
              <a:latin typeface="Calibri"/>
              <a:cs typeface="Calibri"/>
            </a:endParaRPr>
          </a:p>
        </p:txBody>
      </p:sp>
      <p:sp>
        <p:nvSpPr>
          <p:cNvPr id="14" name="Объект 2"/>
          <p:cNvSpPr txBox="1">
            <a:spLocks/>
          </p:cNvSpPr>
          <p:nvPr/>
        </p:nvSpPr>
        <p:spPr>
          <a:xfrm>
            <a:off x="2987069" y="4119379"/>
            <a:ext cx="5162631" cy="636239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ru-RU" b="1" spc="80" dirty="0" smtClean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Формирование проекта решения Совета Прионежского муниципального района «О бюджете Прионежского муниципального района на очередной финансовый год и плановый период»</a:t>
            </a:r>
          </a:p>
        </p:txBody>
      </p:sp>
      <p:sp>
        <p:nvSpPr>
          <p:cNvPr id="15" name="Объект 2"/>
          <p:cNvSpPr txBox="1">
            <a:spLocks/>
          </p:cNvSpPr>
          <p:nvPr/>
        </p:nvSpPr>
        <p:spPr>
          <a:xfrm>
            <a:off x="2987070" y="4882785"/>
            <a:ext cx="4527612" cy="369332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ru-RU" b="1" spc="80" dirty="0" smtClean="0">
                <a:solidFill>
                  <a:srgbClr val="007DC5"/>
                </a:solidFill>
                <a:latin typeface="Calibri"/>
                <a:cs typeface="Calibri"/>
              </a:rPr>
              <a:t>Внесение проекта решения о бюджете в Совет Прионежского муниципального района на рассмотрение депутатов</a:t>
            </a:r>
            <a:endParaRPr lang="ru-RU" b="1" spc="90" dirty="0" smtClean="0">
              <a:solidFill>
                <a:srgbClr val="007DC5"/>
              </a:solidFill>
              <a:latin typeface="Calibri"/>
              <a:cs typeface="Calibri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14566" y="5583183"/>
            <a:ext cx="1839858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Декабрь</a:t>
            </a:r>
          </a:p>
        </p:txBody>
      </p:sp>
      <p:sp>
        <p:nvSpPr>
          <p:cNvPr id="17" name="Объект 2"/>
          <p:cNvSpPr txBox="1">
            <a:spLocks/>
          </p:cNvSpPr>
          <p:nvPr/>
        </p:nvSpPr>
        <p:spPr>
          <a:xfrm>
            <a:off x="2987070" y="5396162"/>
            <a:ext cx="4527612" cy="26413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ru-RU" sz="1100" b="1" spc="80" dirty="0" smtClean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Проведение публичных слушаний по проекту бюджета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2987069" y="5660299"/>
            <a:ext cx="585508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spc="80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Утверждение депутатами Совета Прионежского муниципального района проекта решения о бюджете на очередной финансовый год и плановый период</a:t>
            </a:r>
          </a:p>
        </p:txBody>
      </p:sp>
      <p:sp>
        <p:nvSpPr>
          <p:cNvPr id="19" name="Объект 2"/>
          <p:cNvSpPr txBox="1">
            <a:spLocks/>
          </p:cNvSpPr>
          <p:nvPr/>
        </p:nvSpPr>
        <p:spPr>
          <a:xfrm>
            <a:off x="2987069" y="2887585"/>
            <a:ext cx="4527612" cy="26413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ru-RU" sz="1100" b="1" spc="80" dirty="0" smtClean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Проекты муниципальных программ</a:t>
            </a:r>
          </a:p>
        </p:txBody>
      </p:sp>
      <p:sp>
        <p:nvSpPr>
          <p:cNvPr id="20" name="Объект 2"/>
          <p:cNvSpPr txBox="1">
            <a:spLocks/>
          </p:cNvSpPr>
          <p:nvPr/>
        </p:nvSpPr>
        <p:spPr>
          <a:xfrm>
            <a:off x="2987069" y="3151722"/>
            <a:ext cx="4991603" cy="4106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ru-RU" sz="1100" b="1" spc="80" dirty="0" smtClean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Решения (проекты решений) о подготовке и реализации бюджетных инвестиций в объекты муниципальной собственности</a:t>
            </a:r>
          </a:p>
        </p:txBody>
      </p:sp>
    </p:spTree>
    <p:extLst>
      <p:ext uri="{BB962C8B-B14F-4D97-AF65-F5344CB8AC3E}">
        <p14:creationId xmlns:p14="http://schemas.microsoft.com/office/powerpoint/2010/main" val="464667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82353"/>
          </a:xfrm>
        </p:spPr>
        <p:txBody>
          <a:bodyPr>
            <a:normAutofit/>
          </a:bodyPr>
          <a:lstStyle/>
          <a:p>
            <a:r>
              <a:rPr lang="ru-RU" sz="2400" dirty="0"/>
              <a:t>Формирование доходов на </a:t>
            </a:r>
            <a:r>
              <a:rPr lang="ru-RU" sz="2400" dirty="0" smtClean="0"/>
              <a:t>2023-2025 годы</a:t>
            </a:r>
            <a:endParaRPr lang="ru-RU" sz="2400" dirty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4163361" y="2994054"/>
            <a:ext cx="2299316" cy="114521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4">
                    <a:lumMod val="75000"/>
                  </a:schemeClr>
                </a:solidFill>
              </a:rPr>
              <a:t>ДОХОДЫ</a:t>
            </a:r>
            <a:endParaRPr lang="ru-RU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9" name="Блок-схема: процесс 8"/>
          <p:cNvSpPr/>
          <p:nvPr/>
        </p:nvSpPr>
        <p:spPr>
          <a:xfrm>
            <a:off x="6554804" y="1699909"/>
            <a:ext cx="2719198" cy="829801"/>
          </a:xfrm>
          <a:prstGeom prst="flowChartProcess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Основные направления бюджетной и налоговой политики Прионежского муниципального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района</a:t>
            </a:r>
            <a:endParaRPr lang="ru-RU" sz="11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0" name="Блок-схема: процесс 9"/>
          <p:cNvSpPr/>
          <p:nvPr/>
        </p:nvSpPr>
        <p:spPr>
          <a:xfrm>
            <a:off x="7180194" y="3151764"/>
            <a:ext cx="2719198" cy="829801"/>
          </a:xfrm>
          <a:prstGeom prst="flowChartProcess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Проведение </a:t>
            </a:r>
            <a:r>
              <a:rPr lang="ru-RU" sz="1100" dirty="0" err="1">
                <a:solidFill>
                  <a:schemeClr val="accent4">
                    <a:lumMod val="75000"/>
                  </a:schemeClr>
                </a:solidFill>
              </a:rPr>
              <a:t>претензионно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-исковой работы</a:t>
            </a:r>
          </a:p>
          <a:p>
            <a:pPr algn="ctr">
              <a:spcBef>
                <a:spcPts val="0"/>
              </a:spcBef>
            </a:pPr>
            <a:endParaRPr lang="ru-RU" sz="1100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1" name="Блок-схема: процесс 10"/>
          <p:cNvSpPr/>
          <p:nvPr/>
        </p:nvSpPr>
        <p:spPr>
          <a:xfrm>
            <a:off x="6554804" y="4581201"/>
            <a:ext cx="2719198" cy="829801"/>
          </a:xfrm>
          <a:prstGeom prst="flowChartProcess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</a:pP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Прогнозные показатели поступления доходов, представленные главными администраторами доходов</a:t>
            </a:r>
          </a:p>
        </p:txBody>
      </p:sp>
      <p:sp>
        <p:nvSpPr>
          <p:cNvPr id="13" name="Блок-схема: процесс 12"/>
          <p:cNvSpPr/>
          <p:nvPr/>
        </p:nvSpPr>
        <p:spPr>
          <a:xfrm>
            <a:off x="1352037" y="1719793"/>
            <a:ext cx="2719198" cy="829801"/>
          </a:xfrm>
          <a:prstGeom prst="flowChartProcess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Действующее налоговое и бюджетное законодательство </a:t>
            </a:r>
            <a:br>
              <a:rPr lang="ru-RU" sz="1100" dirty="0">
                <a:solidFill>
                  <a:schemeClr val="accent4">
                    <a:lumMod val="75000"/>
                  </a:schemeClr>
                </a:solidFill>
              </a:rPr>
            </a:b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(с учетом изменений, вступающих в силу с 01.01.2023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)</a:t>
            </a:r>
            <a:endParaRPr lang="ru-RU" sz="11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4" name="Блок-схема: процесс 13"/>
          <p:cNvSpPr/>
          <p:nvPr/>
        </p:nvSpPr>
        <p:spPr>
          <a:xfrm>
            <a:off x="726646" y="3151764"/>
            <a:ext cx="2719198" cy="829801"/>
          </a:xfrm>
          <a:prstGeom prst="flowChartProcess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</a:pP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Показатели прогноза социально-экономического развития Прионежского муниципального района</a:t>
            </a:r>
          </a:p>
        </p:txBody>
      </p:sp>
      <p:sp>
        <p:nvSpPr>
          <p:cNvPr id="15" name="Блок-схема: процесс 14"/>
          <p:cNvSpPr/>
          <p:nvPr/>
        </p:nvSpPr>
        <p:spPr>
          <a:xfrm>
            <a:off x="1352037" y="4581200"/>
            <a:ext cx="2719198" cy="829801"/>
          </a:xfrm>
          <a:prstGeom prst="flowChartProcess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</a:pP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Динамика поступлений и оценка исполнения бюджета за 2021 год</a:t>
            </a:r>
          </a:p>
        </p:txBody>
      </p:sp>
      <p:sp>
        <p:nvSpPr>
          <p:cNvPr id="16" name="Блок-схема: процесс 15"/>
          <p:cNvSpPr/>
          <p:nvPr/>
        </p:nvSpPr>
        <p:spPr>
          <a:xfrm>
            <a:off x="3953420" y="5879498"/>
            <a:ext cx="2719198" cy="829801"/>
          </a:xfrm>
          <a:prstGeom prst="flowChartProcess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</a:pP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Средства, поступающие из вышестоящих бюджетов</a:t>
            </a:r>
          </a:p>
        </p:txBody>
      </p:sp>
      <p:cxnSp>
        <p:nvCxnSpPr>
          <p:cNvPr id="20" name="Прямая со стрелкой 19"/>
          <p:cNvCxnSpPr>
            <a:endCxn id="5" idx="1"/>
          </p:cNvCxnSpPr>
          <p:nvPr/>
        </p:nvCxnSpPr>
        <p:spPr>
          <a:xfrm>
            <a:off x="4071235" y="2549594"/>
            <a:ext cx="428853" cy="612173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endCxn id="5" idx="7"/>
          </p:cNvCxnSpPr>
          <p:nvPr/>
        </p:nvCxnSpPr>
        <p:spPr>
          <a:xfrm flipH="1">
            <a:off x="6125950" y="2544593"/>
            <a:ext cx="428854" cy="617174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14" idx="3"/>
            <a:endCxn id="5" idx="2"/>
          </p:cNvCxnSpPr>
          <p:nvPr/>
        </p:nvCxnSpPr>
        <p:spPr>
          <a:xfrm flipV="1">
            <a:off x="3445844" y="3566664"/>
            <a:ext cx="717517" cy="1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10" idx="1"/>
            <a:endCxn id="5" idx="6"/>
          </p:cNvCxnSpPr>
          <p:nvPr/>
        </p:nvCxnSpPr>
        <p:spPr>
          <a:xfrm flipH="1" flipV="1">
            <a:off x="6462677" y="3566664"/>
            <a:ext cx="717517" cy="1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endCxn id="5" idx="3"/>
          </p:cNvCxnSpPr>
          <p:nvPr/>
        </p:nvCxnSpPr>
        <p:spPr>
          <a:xfrm flipV="1">
            <a:off x="4071234" y="3971560"/>
            <a:ext cx="428854" cy="609641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stCxn id="16" idx="0"/>
            <a:endCxn id="5" idx="4"/>
          </p:cNvCxnSpPr>
          <p:nvPr/>
        </p:nvCxnSpPr>
        <p:spPr>
          <a:xfrm flipV="1">
            <a:off x="5313019" y="4139273"/>
            <a:ext cx="0" cy="1740225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endCxn id="5" idx="5"/>
          </p:cNvCxnSpPr>
          <p:nvPr/>
        </p:nvCxnSpPr>
        <p:spPr>
          <a:xfrm flipH="1" flipV="1">
            <a:off x="6125950" y="3971560"/>
            <a:ext cx="428854" cy="609640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3191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1"/>
            <a:ext cx="8596668" cy="517864"/>
          </a:xfrm>
        </p:spPr>
        <p:txBody>
          <a:bodyPr>
            <a:normAutofit/>
          </a:bodyPr>
          <a:lstStyle/>
          <a:p>
            <a:r>
              <a:rPr lang="ru-RU" sz="2400" dirty="0"/>
              <a:t>Формирование расходов на </a:t>
            </a:r>
            <a:r>
              <a:rPr lang="ru-RU" sz="2400" dirty="0" smtClean="0"/>
              <a:t>2023-2025 годы</a:t>
            </a:r>
            <a:endParaRPr lang="ru-RU" sz="2400" dirty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3989008" y="2994054"/>
            <a:ext cx="2299316" cy="114521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4">
                    <a:lumMod val="75000"/>
                  </a:schemeClr>
                </a:solidFill>
              </a:rPr>
              <a:t>РАСХОДЫ</a:t>
            </a:r>
            <a:endParaRPr lang="ru-RU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>
            <a:off x="215696" y="1735654"/>
            <a:ext cx="3486027" cy="1518180"/>
          </a:xfrm>
          <a:prstGeom prst="flowChartProcess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Финансовое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обеспечение расходных обязательств в рамках реализации национальных проектов, определенных  Указом Президента Российской Федерации от 07 мая 2018 года № 204 «О национальных целях и стратегических задачах развития Российской Федерации на период до 2024 года», и отнесенных к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полномочиям Прионежского муниципального района</a:t>
            </a:r>
            <a:endParaRPr lang="ru-RU" sz="11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7" name="Блок-схема: процесс 6"/>
          <p:cNvSpPr/>
          <p:nvPr/>
        </p:nvSpPr>
        <p:spPr>
          <a:xfrm>
            <a:off x="6575609" y="1735654"/>
            <a:ext cx="3486027" cy="1518180"/>
          </a:xfrm>
          <a:prstGeom prst="flowChartProcess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Расходы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на оплату труда и начисления работников муниципальных учреждений предусмотрены исходя из действующих целевых показателей средней заработной платы по </a:t>
            </a:r>
            <a:r>
              <a:rPr lang="ru-RU" sz="1100" dirty="0" err="1">
                <a:solidFill>
                  <a:schemeClr val="accent4">
                    <a:lumMod val="75000"/>
                  </a:schemeClr>
                </a:solidFill>
              </a:rPr>
              <a:t>пед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. работникам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учреждений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образования, работникам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учреждений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культуры, достижения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минимального размера оплаты труда работников муниципальных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учреждений</a:t>
            </a:r>
            <a:endParaRPr lang="ru-RU" sz="11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8" name="Блок-схема: процесс 7"/>
          <p:cNvSpPr/>
          <p:nvPr/>
        </p:nvSpPr>
        <p:spPr>
          <a:xfrm>
            <a:off x="3897241" y="1352240"/>
            <a:ext cx="2482850" cy="766828"/>
          </a:xfrm>
          <a:prstGeom prst="flowChartProcess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Обеспечения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публичных нормативных обязательств</a:t>
            </a:r>
          </a:p>
        </p:txBody>
      </p:sp>
      <p:sp>
        <p:nvSpPr>
          <p:cNvPr id="10" name="Блок-схема: процесс 9"/>
          <p:cNvSpPr/>
          <p:nvPr/>
        </p:nvSpPr>
        <p:spPr>
          <a:xfrm>
            <a:off x="6863732" y="3862023"/>
            <a:ext cx="3136368" cy="1336771"/>
          </a:xfrm>
          <a:prstGeom prst="flowChartProcess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Обеспечение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расходов по уплате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взносов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на капитальный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ремонт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общего имущества в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многоквартирных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домах, частичное обеспечение расходов для проведения капитального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ремонта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помещений в целях дальнейшего предоставления гражданам во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исполнение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судебных решений</a:t>
            </a:r>
          </a:p>
        </p:txBody>
      </p:sp>
      <p:sp>
        <p:nvSpPr>
          <p:cNvPr id="11" name="Блок-схема: процесс 10"/>
          <p:cNvSpPr/>
          <p:nvPr/>
        </p:nvSpPr>
        <p:spPr>
          <a:xfrm>
            <a:off x="3897241" y="4653815"/>
            <a:ext cx="2482850" cy="972203"/>
          </a:xfrm>
          <a:prstGeom prst="flowChartProcess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Обеспечения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софинансирования расходов по проектам, реализуемым в рамках поддержки местных инициатив граждан </a:t>
            </a:r>
          </a:p>
        </p:txBody>
      </p:sp>
      <p:sp>
        <p:nvSpPr>
          <p:cNvPr id="12" name="Блок-схема: процесс 11"/>
          <p:cNvSpPr/>
          <p:nvPr/>
        </p:nvSpPr>
        <p:spPr>
          <a:xfrm>
            <a:off x="549337" y="3952528"/>
            <a:ext cx="2864263" cy="1038008"/>
          </a:xfrm>
          <a:prstGeom prst="flowChartProcess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Формирование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расходов на оплату коммунальных услуг муниципальными учреждениями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с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учетом заявленного изменения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тарифов</a:t>
            </a:r>
            <a:endParaRPr lang="ru-RU" sz="1100" dirty="0">
              <a:solidFill>
                <a:schemeClr val="accent4">
                  <a:lumMod val="75000"/>
                </a:schemeClr>
              </a:solidFill>
            </a:endParaRPr>
          </a:p>
        </p:txBody>
      </p:sp>
      <p:cxnSp>
        <p:nvCxnSpPr>
          <p:cNvPr id="13" name="Прямая со стрелкой 12"/>
          <p:cNvCxnSpPr>
            <a:stCxn id="5" idx="0"/>
            <a:endCxn id="8" idx="2"/>
          </p:cNvCxnSpPr>
          <p:nvPr/>
        </p:nvCxnSpPr>
        <p:spPr>
          <a:xfrm flipV="1">
            <a:off x="5138666" y="2119068"/>
            <a:ext cx="0" cy="87498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5" idx="7"/>
            <a:endCxn id="7" idx="1"/>
          </p:cNvCxnSpPr>
          <p:nvPr/>
        </p:nvCxnSpPr>
        <p:spPr>
          <a:xfrm flipV="1">
            <a:off x="5951597" y="2494744"/>
            <a:ext cx="624012" cy="66702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5" idx="1"/>
            <a:endCxn id="6" idx="3"/>
          </p:cNvCxnSpPr>
          <p:nvPr/>
        </p:nvCxnSpPr>
        <p:spPr>
          <a:xfrm flipH="1" flipV="1">
            <a:off x="3701723" y="2494744"/>
            <a:ext cx="624012" cy="66702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5" idx="5"/>
            <a:endCxn id="10" idx="1"/>
          </p:cNvCxnSpPr>
          <p:nvPr/>
        </p:nvCxnSpPr>
        <p:spPr>
          <a:xfrm>
            <a:off x="5951597" y="3971560"/>
            <a:ext cx="912135" cy="55884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5" idx="4"/>
            <a:endCxn id="11" idx="0"/>
          </p:cNvCxnSpPr>
          <p:nvPr/>
        </p:nvCxnSpPr>
        <p:spPr>
          <a:xfrm>
            <a:off x="5138666" y="4139273"/>
            <a:ext cx="0" cy="51454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5" idx="3"/>
            <a:endCxn id="12" idx="3"/>
          </p:cNvCxnSpPr>
          <p:nvPr/>
        </p:nvCxnSpPr>
        <p:spPr>
          <a:xfrm flipH="1">
            <a:off x="3413600" y="3971560"/>
            <a:ext cx="912135" cy="49997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9771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Синий и зеленый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1976</TotalTime>
  <Words>1761</Words>
  <Application>Microsoft Office PowerPoint</Application>
  <PresentationFormat>Широкоэкранный</PresentationFormat>
  <Paragraphs>344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Trebuchet MS</vt:lpstr>
      <vt:lpstr>Wingdings 3</vt:lpstr>
      <vt:lpstr>Грань</vt:lpstr>
      <vt:lpstr>БЮДЖЕТ ДЛЯ ГРАЖДАН</vt:lpstr>
      <vt:lpstr>Содержание</vt:lpstr>
      <vt:lpstr>Основные понятия</vt:lpstr>
      <vt:lpstr>Общая информация о Прионежском муниципальном районе</vt:lpstr>
      <vt:lpstr>Ключевые показатели социально-экономического развития</vt:lpstr>
      <vt:lpstr>Основные направления бюджетной и налоговой политики Прионежского муниципального района на 2023 год и на плановый период 2024 и 2025 годов</vt:lpstr>
      <vt:lpstr>Основные этапы составления проекта бюджета Прионежского муниципального района</vt:lpstr>
      <vt:lpstr>Формирование доходов на 2023-2025 годы</vt:lpstr>
      <vt:lpstr>Формирование расходов на 2023-2025 годы</vt:lpstr>
      <vt:lpstr>Динамика основных характеристик бюджета Прионежского муниципального района</vt:lpstr>
      <vt:lpstr>Структура доходов бюджета Прионежского муниципального района</vt:lpstr>
      <vt:lpstr>Структура расходов бюджета Прионежского муниципального района</vt:lpstr>
      <vt:lpstr>Муниципальные программы Прионежского муниципального района</vt:lpstr>
      <vt:lpstr>Муниципальный долг Прионежского муниципального района</vt:lpstr>
      <vt:lpstr>БЮДЖЕТ ДЛЯ ГРАЖДАН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</dc:title>
  <dc:creator>Ярополова Евгения Юрьевна</dc:creator>
  <cp:lastModifiedBy>Ярополова Евгения Юрьевна</cp:lastModifiedBy>
  <cp:revision>82</cp:revision>
  <dcterms:created xsi:type="dcterms:W3CDTF">2022-08-31T06:22:47Z</dcterms:created>
  <dcterms:modified xsi:type="dcterms:W3CDTF">2023-05-02T13:06:46Z</dcterms:modified>
</cp:coreProperties>
</file>